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</p:sldIdLst>
  <p:sldSz cx="18288000" cy="10287000"/>
  <p:notesSz cx="6858000" cy="9144000"/>
  <p:embeddedFontLst>
    <p:embeddedFont>
      <p:font typeface="Libre Baskerville" charset="1" panose="02000000000000000000"/>
      <p:regular r:id="rId6"/>
    </p:embeddedFont>
    <p:embeddedFont>
      <p:font typeface="Libre Baskerville Bold" charset="1" panose="02000000000000000000"/>
      <p:regular r:id="rId7"/>
    </p:embeddedFont>
    <p:embeddedFont>
      <p:font typeface="Libre Baskerville Italics" charset="1" panose="02000000000000000000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Helios Extended" charset="1" panose="02000505040000020004"/>
      <p:regular r:id="rId13"/>
    </p:embeddedFont>
    <p:embeddedFont>
      <p:font typeface="Helios Extended Bold" charset="1" panose="02000805050000020004"/>
      <p:regular r:id="rId14"/>
    </p:embeddedFont>
    <p:embeddedFont>
      <p:font typeface="Helios Extended Italics" charset="1" panose="02000505000000090004"/>
      <p:regular r:id="rId15"/>
    </p:embeddedFont>
    <p:embeddedFont>
      <p:font typeface="Helios Extended Bold Italics" charset="1" panose="02000805000000090004"/>
      <p:regular r:id="rId16"/>
    </p:embeddedFont>
    <p:embeddedFont>
      <p:font typeface="Hagrid Text" charset="1" panose="00000500000000000000"/>
      <p:regular r:id="rId17"/>
    </p:embeddedFont>
    <p:embeddedFont>
      <p:font typeface="Hagrid Text Bold" charset="1" panose="00000800000000000000"/>
      <p:regular r:id="rId18"/>
    </p:embeddedFont>
    <p:embeddedFont>
      <p:font typeface="Hagrid Text Thin" charset="1" panose="00000200000000000000"/>
      <p:regular r:id="rId19"/>
    </p:embeddedFont>
    <p:embeddedFont>
      <p:font typeface="Hagrid Text Light" charset="1" panose="00000400000000000000"/>
      <p:regular r:id="rId20"/>
    </p:embeddedFont>
    <p:embeddedFont>
      <p:font typeface="Hagrid Text Heavy" charset="1" panose="00000A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43" Target="slides/slide22.xml" Type="http://schemas.openxmlformats.org/officeDocument/2006/relationships/slide"/><Relationship Id="rId44" Target="slides/slide23.xml" Type="http://schemas.openxmlformats.org/officeDocument/2006/relationships/slide"/><Relationship Id="rId45" Target="slides/slide24.xml" Type="http://schemas.openxmlformats.org/officeDocument/2006/relationships/slide"/><Relationship Id="rId46" Target="slides/slide2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ieeexplore.ieee.org/document/5592726" TargetMode="External" Type="http://schemas.openxmlformats.org/officeDocument/2006/relationships/hyperlink"/><Relationship Id="rId5" Target="https://ieeexplore.ieee.org/document/9071367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https://www.irjmets.com/uploadedfiles/paper/volume2/issue_8_august_2020/3180/1628083124.pdf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https://ieeexplore.ieee.org/document/10245371" TargetMode="External" Type="http://schemas.openxmlformats.org/officeDocument/2006/relationships/hyperlink"/><Relationship Id="rId7" Target="https://ieeexplore.ieee.org/document/10245371" TargetMode="External" Type="http://schemas.openxmlformats.org/officeDocument/2006/relationships/hyperlink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18.png" Type="http://schemas.openxmlformats.org/officeDocument/2006/relationships/image"/><Relationship Id="rId17" Target="../media/image19.svg" Type="http://schemas.openxmlformats.org/officeDocument/2006/relationships/image"/><Relationship Id="rId18" Target="../media/image1.png" Type="http://schemas.openxmlformats.org/officeDocument/2006/relationships/image"/><Relationship Id="rId19" Target="../media/image2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0209" y="683643"/>
            <a:ext cx="1418909" cy="8919713"/>
            <a:chOff x="0" y="0"/>
            <a:chExt cx="373704" cy="23492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704" cy="2349225"/>
            </a:xfrm>
            <a:custGeom>
              <a:avLst/>
              <a:gdLst/>
              <a:ahLst/>
              <a:cxnLst/>
              <a:rect r="r" b="b" t="t" l="l"/>
              <a:pathLst>
                <a:path h="2349225" w="373704">
                  <a:moveTo>
                    <a:pt x="186852" y="0"/>
                  </a:moveTo>
                  <a:lnTo>
                    <a:pt x="186852" y="0"/>
                  </a:lnTo>
                  <a:cubicBezTo>
                    <a:pt x="236408" y="0"/>
                    <a:pt x="283935" y="19686"/>
                    <a:pt x="318977" y="54728"/>
                  </a:cubicBezTo>
                  <a:cubicBezTo>
                    <a:pt x="354018" y="89769"/>
                    <a:pt x="373704" y="137296"/>
                    <a:pt x="373704" y="186852"/>
                  </a:cubicBezTo>
                  <a:lnTo>
                    <a:pt x="373704" y="2162373"/>
                  </a:lnTo>
                  <a:cubicBezTo>
                    <a:pt x="373704" y="2211929"/>
                    <a:pt x="354018" y="2259455"/>
                    <a:pt x="318977" y="2294497"/>
                  </a:cubicBezTo>
                  <a:cubicBezTo>
                    <a:pt x="283935" y="2329539"/>
                    <a:pt x="236408" y="2349225"/>
                    <a:pt x="186852" y="2349225"/>
                  </a:cubicBezTo>
                  <a:lnTo>
                    <a:pt x="186852" y="2349225"/>
                  </a:lnTo>
                  <a:cubicBezTo>
                    <a:pt x="137296" y="2349225"/>
                    <a:pt x="89769" y="2329539"/>
                    <a:pt x="54728" y="2294497"/>
                  </a:cubicBezTo>
                  <a:cubicBezTo>
                    <a:pt x="19686" y="2259455"/>
                    <a:pt x="0" y="2211929"/>
                    <a:pt x="0" y="2162373"/>
                  </a:cubicBezTo>
                  <a:lnTo>
                    <a:pt x="0" y="186852"/>
                  </a:lnTo>
                  <a:cubicBezTo>
                    <a:pt x="0" y="137296"/>
                    <a:pt x="19686" y="89769"/>
                    <a:pt x="54728" y="54728"/>
                  </a:cubicBezTo>
                  <a:cubicBezTo>
                    <a:pt x="89769" y="19686"/>
                    <a:pt x="137296" y="0"/>
                    <a:pt x="186852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73704" cy="2396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45095" y="493051"/>
            <a:ext cx="14107134" cy="197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343434"/>
                </a:solidFill>
                <a:latin typeface="Hagrid Text Bold"/>
              </a:rPr>
              <a:t>Vivekanand Education Society’s Institute Of Technology Department Of Information Technology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514206" y="7227865"/>
            <a:ext cx="7259587" cy="800100"/>
            <a:chOff x="0" y="0"/>
            <a:chExt cx="9679449" cy="10668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4328472" y="0"/>
              <a:ext cx="5350977" cy="1066800"/>
              <a:chOff x="0" y="0"/>
              <a:chExt cx="1056983" cy="21072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056983" cy="210726"/>
              </a:xfrm>
              <a:custGeom>
                <a:avLst/>
                <a:gdLst/>
                <a:ahLst/>
                <a:cxnLst/>
                <a:rect r="r" b="b" t="t" l="l"/>
                <a:pathLst>
                  <a:path h="210726" w="1056983">
                    <a:moveTo>
                      <a:pt x="98384" y="0"/>
                    </a:moveTo>
                    <a:lnTo>
                      <a:pt x="958599" y="0"/>
                    </a:lnTo>
                    <a:cubicBezTo>
                      <a:pt x="1012935" y="0"/>
                      <a:pt x="1056983" y="44048"/>
                      <a:pt x="1056983" y="98384"/>
                    </a:cubicBezTo>
                    <a:lnTo>
                      <a:pt x="1056983" y="112342"/>
                    </a:lnTo>
                    <a:cubicBezTo>
                      <a:pt x="1056983" y="138435"/>
                      <a:pt x="1046618" y="163459"/>
                      <a:pt x="1028167" y="181910"/>
                    </a:cubicBezTo>
                    <a:cubicBezTo>
                      <a:pt x="1009717" y="200360"/>
                      <a:pt x="984692" y="210726"/>
                      <a:pt x="958599" y="210726"/>
                    </a:cubicBezTo>
                    <a:lnTo>
                      <a:pt x="98384" y="210726"/>
                    </a:lnTo>
                    <a:cubicBezTo>
                      <a:pt x="44048" y="210726"/>
                      <a:pt x="0" y="166678"/>
                      <a:pt x="0" y="112342"/>
                    </a:cubicBezTo>
                    <a:lnTo>
                      <a:pt x="0" y="98384"/>
                    </a:lnTo>
                    <a:cubicBezTo>
                      <a:pt x="0" y="44048"/>
                      <a:pt x="44048" y="0"/>
                      <a:pt x="983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D1723A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056983" cy="2583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4573025" y="172649"/>
              <a:ext cx="4861872" cy="652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D1723A"/>
                  </a:solidFill>
                  <a:latin typeface="Hagrid Text Bold"/>
                </a:rPr>
                <a:t>Shantanu Saraf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72649"/>
              <a:ext cx="4143004" cy="654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343434"/>
                  </a:solidFill>
                  <a:latin typeface="Hagrid Text Bold"/>
                </a:rPr>
                <a:t>Presented by :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8781710">
            <a:off x="88101" y="-949085"/>
            <a:ext cx="2378685" cy="2445948"/>
          </a:xfrm>
          <a:custGeom>
            <a:avLst/>
            <a:gdLst/>
            <a:ahLst/>
            <a:cxnLst/>
            <a:rect r="r" b="b" t="t" l="l"/>
            <a:pathLst>
              <a:path h="2445948" w="2378685">
                <a:moveTo>
                  <a:pt x="0" y="0"/>
                </a:moveTo>
                <a:lnTo>
                  <a:pt x="2378684" y="0"/>
                </a:lnTo>
                <a:lnTo>
                  <a:pt x="2378684" y="2445948"/>
                </a:lnTo>
                <a:lnTo>
                  <a:pt x="0" y="2445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259300" y="683643"/>
            <a:ext cx="1418909" cy="8919713"/>
            <a:chOff x="0" y="0"/>
            <a:chExt cx="373704" cy="23492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73704" cy="2349225"/>
            </a:xfrm>
            <a:custGeom>
              <a:avLst/>
              <a:gdLst/>
              <a:ahLst/>
              <a:cxnLst/>
              <a:rect r="r" b="b" t="t" l="l"/>
              <a:pathLst>
                <a:path h="2349225" w="373704">
                  <a:moveTo>
                    <a:pt x="186852" y="0"/>
                  </a:moveTo>
                  <a:lnTo>
                    <a:pt x="186852" y="0"/>
                  </a:lnTo>
                  <a:cubicBezTo>
                    <a:pt x="236408" y="0"/>
                    <a:pt x="283935" y="19686"/>
                    <a:pt x="318977" y="54728"/>
                  </a:cubicBezTo>
                  <a:cubicBezTo>
                    <a:pt x="354018" y="89769"/>
                    <a:pt x="373704" y="137296"/>
                    <a:pt x="373704" y="186852"/>
                  </a:cubicBezTo>
                  <a:lnTo>
                    <a:pt x="373704" y="2162373"/>
                  </a:lnTo>
                  <a:cubicBezTo>
                    <a:pt x="373704" y="2211929"/>
                    <a:pt x="354018" y="2259455"/>
                    <a:pt x="318977" y="2294497"/>
                  </a:cubicBezTo>
                  <a:cubicBezTo>
                    <a:pt x="283935" y="2329539"/>
                    <a:pt x="236408" y="2349225"/>
                    <a:pt x="186852" y="2349225"/>
                  </a:cubicBezTo>
                  <a:lnTo>
                    <a:pt x="186852" y="2349225"/>
                  </a:lnTo>
                  <a:cubicBezTo>
                    <a:pt x="137296" y="2349225"/>
                    <a:pt x="89769" y="2329539"/>
                    <a:pt x="54728" y="2294497"/>
                  </a:cubicBezTo>
                  <a:cubicBezTo>
                    <a:pt x="19686" y="2259455"/>
                    <a:pt x="0" y="2211929"/>
                    <a:pt x="0" y="2162373"/>
                  </a:cubicBezTo>
                  <a:lnTo>
                    <a:pt x="0" y="186852"/>
                  </a:lnTo>
                  <a:cubicBezTo>
                    <a:pt x="0" y="137296"/>
                    <a:pt x="19686" y="89769"/>
                    <a:pt x="54728" y="54728"/>
                  </a:cubicBezTo>
                  <a:cubicBezTo>
                    <a:pt x="89769" y="19686"/>
                    <a:pt x="137296" y="0"/>
                    <a:pt x="186852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73704" cy="2396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774848">
            <a:off x="15962321" y="8667473"/>
            <a:ext cx="1820293" cy="1871767"/>
          </a:xfrm>
          <a:custGeom>
            <a:avLst/>
            <a:gdLst/>
            <a:ahLst/>
            <a:cxnLst/>
            <a:rect r="r" b="b" t="t" l="l"/>
            <a:pathLst>
              <a:path h="1871767" w="1820293">
                <a:moveTo>
                  <a:pt x="0" y="0"/>
                </a:moveTo>
                <a:lnTo>
                  <a:pt x="1820293" y="0"/>
                </a:lnTo>
                <a:lnTo>
                  <a:pt x="1820293" y="1871767"/>
                </a:lnTo>
                <a:lnTo>
                  <a:pt x="0" y="1871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77443" y="1028700"/>
            <a:ext cx="1916395" cy="2874592"/>
            <a:chOff x="0" y="0"/>
            <a:chExt cx="6350000" cy="9525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282810" y="3480190"/>
            <a:ext cx="6097429" cy="770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3"/>
              </a:lnSpc>
              <a:spcBef>
                <a:spcPct val="0"/>
              </a:spcBef>
            </a:pPr>
            <a:r>
              <a:rPr lang="en-US" sz="4559">
                <a:solidFill>
                  <a:srgbClr val="000000"/>
                </a:solidFill>
                <a:latin typeface="Libre Baskerville Bold"/>
              </a:rPr>
              <a:t>Flutter Presentation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74268" y="5030609"/>
            <a:ext cx="6798200" cy="65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4"/>
              </a:lnSpc>
              <a:spcBef>
                <a:spcPct val="0"/>
              </a:spcBef>
            </a:pPr>
            <a:r>
              <a:rPr lang="en-US" sz="3767">
                <a:solidFill>
                  <a:srgbClr val="000000"/>
                </a:solidFill>
                <a:latin typeface="Hagrid Text"/>
              </a:rPr>
              <a:t>Mentor : Dr. Ravita Mishra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62889" y="5016446"/>
            <a:ext cx="4663906" cy="66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6"/>
              </a:lnSpc>
              <a:spcBef>
                <a:spcPct val="0"/>
              </a:spcBef>
            </a:pPr>
            <a:r>
              <a:rPr lang="en-US" sz="3861">
                <a:solidFill>
                  <a:srgbClr val="000000"/>
                </a:solidFill>
                <a:latin typeface="Hagrid Text"/>
              </a:rPr>
              <a:t>Title: Blogger App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34327">
            <a:off x="16836846" y="1354280"/>
            <a:ext cx="1606892" cy="1652331"/>
          </a:xfrm>
          <a:custGeom>
            <a:avLst/>
            <a:gdLst/>
            <a:ahLst/>
            <a:cxnLst/>
            <a:rect r="r" b="b" t="t" l="l"/>
            <a:pathLst>
              <a:path h="1652331" w="1606892">
                <a:moveTo>
                  <a:pt x="0" y="0"/>
                </a:moveTo>
                <a:lnTo>
                  <a:pt x="1606891" y="0"/>
                </a:lnTo>
                <a:lnTo>
                  <a:pt x="1606891" y="1652330"/>
                </a:lnTo>
                <a:lnTo>
                  <a:pt x="0" y="1652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14799" y="1028700"/>
            <a:ext cx="4375690" cy="9847053"/>
            <a:chOff x="0" y="0"/>
            <a:chExt cx="1152445" cy="25934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2445" cy="2593462"/>
            </a:xfrm>
            <a:custGeom>
              <a:avLst/>
              <a:gdLst/>
              <a:ahLst/>
              <a:cxnLst/>
              <a:rect r="r" b="b" t="t" l="l"/>
              <a:pathLst>
                <a:path h="2593462" w="1152445">
                  <a:moveTo>
                    <a:pt x="90234" y="0"/>
                  </a:moveTo>
                  <a:lnTo>
                    <a:pt x="1062211" y="0"/>
                  </a:lnTo>
                  <a:cubicBezTo>
                    <a:pt x="1086142" y="0"/>
                    <a:pt x="1109094" y="9507"/>
                    <a:pt x="1126016" y="26429"/>
                  </a:cubicBezTo>
                  <a:cubicBezTo>
                    <a:pt x="1142938" y="43351"/>
                    <a:pt x="1152445" y="66303"/>
                    <a:pt x="1152445" y="90234"/>
                  </a:cubicBezTo>
                  <a:lnTo>
                    <a:pt x="1152445" y="2503228"/>
                  </a:lnTo>
                  <a:cubicBezTo>
                    <a:pt x="1152445" y="2553063"/>
                    <a:pt x="1112046" y="2593462"/>
                    <a:pt x="1062211" y="2593462"/>
                  </a:cubicBezTo>
                  <a:lnTo>
                    <a:pt x="90234" y="2593462"/>
                  </a:lnTo>
                  <a:cubicBezTo>
                    <a:pt x="66303" y="2593462"/>
                    <a:pt x="43351" y="2583956"/>
                    <a:pt x="26429" y="2567033"/>
                  </a:cubicBezTo>
                  <a:cubicBezTo>
                    <a:pt x="9507" y="2550111"/>
                    <a:pt x="0" y="2527160"/>
                    <a:pt x="0" y="2503228"/>
                  </a:cubicBezTo>
                  <a:lnTo>
                    <a:pt x="0" y="90234"/>
                  </a:lnTo>
                  <a:cubicBezTo>
                    <a:pt x="0" y="66303"/>
                    <a:pt x="9507" y="43351"/>
                    <a:pt x="26429" y="26429"/>
                  </a:cubicBezTo>
                  <a:cubicBezTo>
                    <a:pt x="43351" y="9507"/>
                    <a:pt x="66303" y="0"/>
                    <a:pt x="90234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152445" cy="2641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700" y="3790660"/>
            <a:ext cx="4626792" cy="0"/>
          </a:xfrm>
          <a:prstGeom prst="line">
            <a:avLst/>
          </a:prstGeom>
          <a:ln cap="flat" w="38100">
            <a:solidFill>
              <a:srgbClr val="34343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969561">
            <a:off x="-539299" y="8143970"/>
            <a:ext cx="2167372" cy="2228660"/>
          </a:xfrm>
          <a:custGeom>
            <a:avLst/>
            <a:gdLst/>
            <a:ahLst/>
            <a:cxnLst/>
            <a:rect r="r" b="b" t="t" l="l"/>
            <a:pathLst>
              <a:path h="2228660" w="2167372">
                <a:moveTo>
                  <a:pt x="0" y="0"/>
                </a:moveTo>
                <a:lnTo>
                  <a:pt x="2167373" y="0"/>
                </a:lnTo>
                <a:lnTo>
                  <a:pt x="2167373" y="2228660"/>
                </a:lnTo>
                <a:lnTo>
                  <a:pt x="0" y="222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567187" y="1028700"/>
            <a:ext cx="1111574" cy="1479487"/>
            <a:chOff x="0" y="0"/>
            <a:chExt cx="292760" cy="3896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2760" cy="389659"/>
            </a:xfrm>
            <a:custGeom>
              <a:avLst/>
              <a:gdLst/>
              <a:ahLst/>
              <a:cxnLst/>
              <a:rect r="r" b="b" t="t" l="l"/>
              <a:pathLst>
                <a:path h="389659" w="292760">
                  <a:moveTo>
                    <a:pt x="146380" y="0"/>
                  </a:moveTo>
                  <a:lnTo>
                    <a:pt x="146380" y="0"/>
                  </a:lnTo>
                  <a:cubicBezTo>
                    <a:pt x="185203" y="0"/>
                    <a:pt x="222435" y="15422"/>
                    <a:pt x="249887" y="42874"/>
                  </a:cubicBezTo>
                  <a:cubicBezTo>
                    <a:pt x="277338" y="70325"/>
                    <a:pt x="292760" y="107558"/>
                    <a:pt x="292760" y="146380"/>
                  </a:cubicBezTo>
                  <a:lnTo>
                    <a:pt x="292760" y="243279"/>
                  </a:lnTo>
                  <a:cubicBezTo>
                    <a:pt x="292760" y="282101"/>
                    <a:pt x="277338" y="319334"/>
                    <a:pt x="249887" y="346785"/>
                  </a:cubicBezTo>
                  <a:cubicBezTo>
                    <a:pt x="222435" y="374237"/>
                    <a:pt x="185203" y="389659"/>
                    <a:pt x="146380" y="389659"/>
                  </a:cubicBezTo>
                  <a:lnTo>
                    <a:pt x="146380" y="389659"/>
                  </a:lnTo>
                  <a:cubicBezTo>
                    <a:pt x="107558" y="389659"/>
                    <a:pt x="70325" y="374237"/>
                    <a:pt x="42874" y="346785"/>
                  </a:cubicBezTo>
                  <a:cubicBezTo>
                    <a:pt x="15422" y="319334"/>
                    <a:pt x="0" y="282101"/>
                    <a:pt x="0" y="243279"/>
                  </a:cubicBezTo>
                  <a:lnTo>
                    <a:pt x="0" y="146380"/>
                  </a:lnTo>
                  <a:cubicBezTo>
                    <a:pt x="0" y="107558"/>
                    <a:pt x="15422" y="70325"/>
                    <a:pt x="42874" y="42874"/>
                  </a:cubicBezTo>
                  <a:cubicBezTo>
                    <a:pt x="70325" y="15422"/>
                    <a:pt x="107558" y="0"/>
                    <a:pt x="146380" y="0"/>
                  </a:cubicBezTo>
                  <a:close/>
                </a:path>
              </a:pathLst>
            </a:custGeom>
            <a:solidFill>
              <a:srgbClr val="85976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92760" cy="437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144000" y="3210612"/>
            <a:ext cx="3576332" cy="7076388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73" r="0" b="-1273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3340906" y="3210612"/>
            <a:ext cx="3576332" cy="7076388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273" r="0" b="-1273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028700" y="1209675"/>
            <a:ext cx="12312206" cy="138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343434"/>
                </a:solidFill>
                <a:latin typeface="Hagrid Text Bold"/>
              </a:rPr>
              <a:t>Implementation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51" y="3265515"/>
            <a:ext cx="5432117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Hagrid Text Bold"/>
              </a:rPr>
              <a:t>Home Page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44387" y="4094020"/>
            <a:ext cx="8462446" cy="4090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154" indent="-226577" lvl="1">
              <a:lnSpc>
                <a:spcPts val="2938"/>
              </a:lnSpc>
              <a:buFont typeface="Arial"/>
              <a:buChar char="•"/>
            </a:pPr>
            <a:r>
              <a:rPr lang="en-US" sz="2098">
                <a:solidFill>
                  <a:srgbClr val="343434"/>
                </a:solidFill>
                <a:latin typeface="Helios Extended"/>
              </a:rPr>
              <a:t>All Blogs Display: Shows a feed of all blogs from various users for easy browsing.</a:t>
            </a:r>
          </a:p>
          <a:p>
            <a:pPr marL="453154" indent="-226577" lvl="1">
              <a:lnSpc>
                <a:spcPts val="2938"/>
              </a:lnSpc>
              <a:buFont typeface="Arial"/>
              <a:buChar char="•"/>
            </a:pPr>
            <a:r>
              <a:rPr lang="en-US" sz="2098">
                <a:solidFill>
                  <a:srgbClr val="343434"/>
                </a:solidFill>
                <a:latin typeface="Helios Extended"/>
              </a:rPr>
              <a:t>Upload Blog Button: Allows users to create and publish new blogs directly from the home page.</a:t>
            </a:r>
          </a:p>
          <a:p>
            <a:pPr marL="453154" indent="-226577" lvl="1">
              <a:lnSpc>
                <a:spcPts val="2938"/>
              </a:lnSpc>
              <a:buFont typeface="Arial"/>
              <a:buChar char="•"/>
            </a:pPr>
            <a:r>
              <a:rPr lang="en-US" sz="2098">
                <a:solidFill>
                  <a:srgbClr val="343434"/>
                </a:solidFill>
                <a:latin typeface="Helios Extended"/>
              </a:rPr>
              <a:t>Advertising Button: Provides access to advertising options for bloggers to monetize their content.</a:t>
            </a:r>
          </a:p>
          <a:p>
            <a:pPr marL="453154" indent="-226577" lvl="1">
              <a:lnSpc>
                <a:spcPts val="2938"/>
              </a:lnSpc>
              <a:buFont typeface="Arial"/>
              <a:buChar char="•"/>
            </a:pPr>
            <a:r>
              <a:rPr lang="en-US" sz="2098">
                <a:solidFill>
                  <a:srgbClr val="343434"/>
                </a:solidFill>
                <a:latin typeface="Helios Extended"/>
              </a:rPr>
              <a:t>Navigation Bar: Includes a logout button for users to securely sign out of their account.</a:t>
            </a:r>
          </a:p>
          <a:p>
            <a:pPr>
              <a:lnSpc>
                <a:spcPts val="2938"/>
              </a:lnSpc>
            </a:pPr>
          </a:p>
          <a:p>
            <a:pPr>
              <a:lnSpc>
                <a:spcPts val="2938"/>
              </a:lnSpc>
            </a:pPr>
          </a:p>
          <a:p>
            <a:pPr>
              <a:lnSpc>
                <a:spcPts val="2938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34327">
            <a:off x="16836846" y="1354280"/>
            <a:ext cx="1606892" cy="1652331"/>
          </a:xfrm>
          <a:custGeom>
            <a:avLst/>
            <a:gdLst/>
            <a:ahLst/>
            <a:cxnLst/>
            <a:rect r="r" b="b" t="t" l="l"/>
            <a:pathLst>
              <a:path h="1652331" w="1606892">
                <a:moveTo>
                  <a:pt x="0" y="0"/>
                </a:moveTo>
                <a:lnTo>
                  <a:pt x="1606891" y="0"/>
                </a:lnTo>
                <a:lnTo>
                  <a:pt x="1606891" y="1652330"/>
                </a:lnTo>
                <a:lnTo>
                  <a:pt x="0" y="1652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14799" y="1028700"/>
            <a:ext cx="4375690" cy="9847053"/>
            <a:chOff x="0" y="0"/>
            <a:chExt cx="1152445" cy="25934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2445" cy="2593462"/>
            </a:xfrm>
            <a:custGeom>
              <a:avLst/>
              <a:gdLst/>
              <a:ahLst/>
              <a:cxnLst/>
              <a:rect r="r" b="b" t="t" l="l"/>
              <a:pathLst>
                <a:path h="2593462" w="1152445">
                  <a:moveTo>
                    <a:pt x="90234" y="0"/>
                  </a:moveTo>
                  <a:lnTo>
                    <a:pt x="1062211" y="0"/>
                  </a:lnTo>
                  <a:cubicBezTo>
                    <a:pt x="1086142" y="0"/>
                    <a:pt x="1109094" y="9507"/>
                    <a:pt x="1126016" y="26429"/>
                  </a:cubicBezTo>
                  <a:cubicBezTo>
                    <a:pt x="1142938" y="43351"/>
                    <a:pt x="1152445" y="66303"/>
                    <a:pt x="1152445" y="90234"/>
                  </a:cubicBezTo>
                  <a:lnTo>
                    <a:pt x="1152445" y="2503228"/>
                  </a:lnTo>
                  <a:cubicBezTo>
                    <a:pt x="1152445" y="2553063"/>
                    <a:pt x="1112046" y="2593462"/>
                    <a:pt x="1062211" y="2593462"/>
                  </a:cubicBezTo>
                  <a:lnTo>
                    <a:pt x="90234" y="2593462"/>
                  </a:lnTo>
                  <a:cubicBezTo>
                    <a:pt x="66303" y="2593462"/>
                    <a:pt x="43351" y="2583956"/>
                    <a:pt x="26429" y="2567033"/>
                  </a:cubicBezTo>
                  <a:cubicBezTo>
                    <a:pt x="9507" y="2550111"/>
                    <a:pt x="0" y="2527160"/>
                    <a:pt x="0" y="2503228"/>
                  </a:cubicBezTo>
                  <a:lnTo>
                    <a:pt x="0" y="90234"/>
                  </a:lnTo>
                  <a:cubicBezTo>
                    <a:pt x="0" y="66303"/>
                    <a:pt x="9507" y="43351"/>
                    <a:pt x="26429" y="26429"/>
                  </a:cubicBezTo>
                  <a:cubicBezTo>
                    <a:pt x="43351" y="9507"/>
                    <a:pt x="66303" y="0"/>
                    <a:pt x="90234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152445" cy="2641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700" y="3790660"/>
            <a:ext cx="4626792" cy="0"/>
          </a:xfrm>
          <a:prstGeom prst="line">
            <a:avLst/>
          </a:prstGeom>
          <a:ln cap="flat" w="38100">
            <a:solidFill>
              <a:srgbClr val="34343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969561">
            <a:off x="-539299" y="8143970"/>
            <a:ext cx="2167372" cy="2228660"/>
          </a:xfrm>
          <a:custGeom>
            <a:avLst/>
            <a:gdLst/>
            <a:ahLst/>
            <a:cxnLst/>
            <a:rect r="r" b="b" t="t" l="l"/>
            <a:pathLst>
              <a:path h="2228660" w="2167372">
                <a:moveTo>
                  <a:pt x="0" y="0"/>
                </a:moveTo>
                <a:lnTo>
                  <a:pt x="2167373" y="0"/>
                </a:lnTo>
                <a:lnTo>
                  <a:pt x="2167373" y="2228660"/>
                </a:lnTo>
                <a:lnTo>
                  <a:pt x="0" y="222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567187" y="1028700"/>
            <a:ext cx="1111574" cy="1479487"/>
            <a:chOff x="0" y="0"/>
            <a:chExt cx="292760" cy="3896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2760" cy="389659"/>
            </a:xfrm>
            <a:custGeom>
              <a:avLst/>
              <a:gdLst/>
              <a:ahLst/>
              <a:cxnLst/>
              <a:rect r="r" b="b" t="t" l="l"/>
              <a:pathLst>
                <a:path h="389659" w="292760">
                  <a:moveTo>
                    <a:pt x="146380" y="0"/>
                  </a:moveTo>
                  <a:lnTo>
                    <a:pt x="146380" y="0"/>
                  </a:lnTo>
                  <a:cubicBezTo>
                    <a:pt x="185203" y="0"/>
                    <a:pt x="222435" y="15422"/>
                    <a:pt x="249887" y="42874"/>
                  </a:cubicBezTo>
                  <a:cubicBezTo>
                    <a:pt x="277338" y="70325"/>
                    <a:pt x="292760" y="107558"/>
                    <a:pt x="292760" y="146380"/>
                  </a:cubicBezTo>
                  <a:lnTo>
                    <a:pt x="292760" y="243279"/>
                  </a:lnTo>
                  <a:cubicBezTo>
                    <a:pt x="292760" y="282101"/>
                    <a:pt x="277338" y="319334"/>
                    <a:pt x="249887" y="346785"/>
                  </a:cubicBezTo>
                  <a:cubicBezTo>
                    <a:pt x="222435" y="374237"/>
                    <a:pt x="185203" y="389659"/>
                    <a:pt x="146380" y="389659"/>
                  </a:cubicBezTo>
                  <a:lnTo>
                    <a:pt x="146380" y="389659"/>
                  </a:lnTo>
                  <a:cubicBezTo>
                    <a:pt x="107558" y="389659"/>
                    <a:pt x="70325" y="374237"/>
                    <a:pt x="42874" y="346785"/>
                  </a:cubicBezTo>
                  <a:cubicBezTo>
                    <a:pt x="15422" y="319334"/>
                    <a:pt x="0" y="282101"/>
                    <a:pt x="0" y="243279"/>
                  </a:cubicBezTo>
                  <a:lnTo>
                    <a:pt x="0" y="146380"/>
                  </a:lnTo>
                  <a:cubicBezTo>
                    <a:pt x="0" y="107558"/>
                    <a:pt x="15422" y="70325"/>
                    <a:pt x="42874" y="42874"/>
                  </a:cubicBezTo>
                  <a:cubicBezTo>
                    <a:pt x="70325" y="15422"/>
                    <a:pt x="107558" y="0"/>
                    <a:pt x="146380" y="0"/>
                  </a:cubicBezTo>
                  <a:close/>
                </a:path>
              </a:pathLst>
            </a:custGeom>
            <a:solidFill>
              <a:srgbClr val="85976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92760" cy="437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428040" y="2536667"/>
            <a:ext cx="3294618" cy="6518968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73" r="0" b="-1273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28700" y="1209675"/>
            <a:ext cx="12312206" cy="138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343434"/>
                </a:solidFill>
                <a:latin typeface="Hagrid Text Bold"/>
              </a:rPr>
              <a:t>Implementation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51" y="3265515"/>
            <a:ext cx="5432117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Hagrid Text Bold"/>
              </a:rPr>
              <a:t>Upload Blog Page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4387" y="4094020"/>
            <a:ext cx="8462446" cy="334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154" indent="-226577" lvl="1">
              <a:lnSpc>
                <a:spcPts val="2938"/>
              </a:lnSpc>
              <a:buFont typeface="Arial"/>
              <a:buChar char="•"/>
            </a:pPr>
            <a:r>
              <a:rPr lang="en-US" sz="2098">
                <a:solidFill>
                  <a:srgbClr val="343434"/>
                </a:solidFill>
                <a:latin typeface="Helios Extended"/>
              </a:rPr>
              <a:t>Description Field: Allows users to write the content of their blog using a rich text editor for formatting options.</a:t>
            </a:r>
          </a:p>
          <a:p>
            <a:pPr marL="453154" indent="-226577" lvl="1">
              <a:lnSpc>
                <a:spcPts val="2938"/>
              </a:lnSpc>
              <a:buFont typeface="Arial"/>
              <a:buChar char="•"/>
            </a:pPr>
            <a:r>
              <a:rPr lang="en-US" sz="2098">
                <a:solidFill>
                  <a:srgbClr val="343434"/>
                </a:solidFill>
                <a:latin typeface="Helios Extended"/>
              </a:rPr>
              <a:t>Image Upload Options: Provides buttons to upload images from the device's gallery or capture new images using the device's camera.</a:t>
            </a:r>
          </a:p>
          <a:p>
            <a:pPr marL="453154" indent="-226577" lvl="1">
              <a:lnSpc>
                <a:spcPts val="2938"/>
              </a:lnSpc>
              <a:buFont typeface="Arial"/>
              <a:buChar char="•"/>
            </a:pPr>
            <a:r>
              <a:rPr lang="en-US" sz="2098">
                <a:solidFill>
                  <a:srgbClr val="343434"/>
                </a:solidFill>
                <a:latin typeface="Helios Extended"/>
              </a:rPr>
              <a:t>Title Field: Enables users to enter a title for their blog post, making it easier for readers to identify the content.</a:t>
            </a:r>
          </a:p>
          <a:p>
            <a:pPr>
              <a:lnSpc>
                <a:spcPts val="2938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34327">
            <a:off x="16836846" y="1354280"/>
            <a:ext cx="1606892" cy="1652331"/>
          </a:xfrm>
          <a:custGeom>
            <a:avLst/>
            <a:gdLst/>
            <a:ahLst/>
            <a:cxnLst/>
            <a:rect r="r" b="b" t="t" l="l"/>
            <a:pathLst>
              <a:path h="1652331" w="1606892">
                <a:moveTo>
                  <a:pt x="0" y="0"/>
                </a:moveTo>
                <a:lnTo>
                  <a:pt x="1606891" y="0"/>
                </a:lnTo>
                <a:lnTo>
                  <a:pt x="1606891" y="1652330"/>
                </a:lnTo>
                <a:lnTo>
                  <a:pt x="0" y="1652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14799" y="1028700"/>
            <a:ext cx="4375690" cy="9847053"/>
            <a:chOff x="0" y="0"/>
            <a:chExt cx="1152445" cy="25934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2445" cy="2593462"/>
            </a:xfrm>
            <a:custGeom>
              <a:avLst/>
              <a:gdLst/>
              <a:ahLst/>
              <a:cxnLst/>
              <a:rect r="r" b="b" t="t" l="l"/>
              <a:pathLst>
                <a:path h="2593462" w="1152445">
                  <a:moveTo>
                    <a:pt x="90234" y="0"/>
                  </a:moveTo>
                  <a:lnTo>
                    <a:pt x="1062211" y="0"/>
                  </a:lnTo>
                  <a:cubicBezTo>
                    <a:pt x="1086142" y="0"/>
                    <a:pt x="1109094" y="9507"/>
                    <a:pt x="1126016" y="26429"/>
                  </a:cubicBezTo>
                  <a:cubicBezTo>
                    <a:pt x="1142938" y="43351"/>
                    <a:pt x="1152445" y="66303"/>
                    <a:pt x="1152445" y="90234"/>
                  </a:cubicBezTo>
                  <a:lnTo>
                    <a:pt x="1152445" y="2503228"/>
                  </a:lnTo>
                  <a:cubicBezTo>
                    <a:pt x="1152445" y="2553063"/>
                    <a:pt x="1112046" y="2593462"/>
                    <a:pt x="1062211" y="2593462"/>
                  </a:cubicBezTo>
                  <a:lnTo>
                    <a:pt x="90234" y="2593462"/>
                  </a:lnTo>
                  <a:cubicBezTo>
                    <a:pt x="66303" y="2593462"/>
                    <a:pt x="43351" y="2583956"/>
                    <a:pt x="26429" y="2567033"/>
                  </a:cubicBezTo>
                  <a:cubicBezTo>
                    <a:pt x="9507" y="2550111"/>
                    <a:pt x="0" y="2527160"/>
                    <a:pt x="0" y="2503228"/>
                  </a:cubicBezTo>
                  <a:lnTo>
                    <a:pt x="0" y="90234"/>
                  </a:lnTo>
                  <a:cubicBezTo>
                    <a:pt x="0" y="66303"/>
                    <a:pt x="9507" y="43351"/>
                    <a:pt x="26429" y="26429"/>
                  </a:cubicBezTo>
                  <a:cubicBezTo>
                    <a:pt x="43351" y="9507"/>
                    <a:pt x="66303" y="0"/>
                    <a:pt x="90234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152445" cy="2641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700" y="3790660"/>
            <a:ext cx="4626792" cy="0"/>
          </a:xfrm>
          <a:prstGeom prst="line">
            <a:avLst/>
          </a:prstGeom>
          <a:ln cap="flat" w="38100">
            <a:solidFill>
              <a:srgbClr val="34343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969561">
            <a:off x="-539299" y="8143970"/>
            <a:ext cx="2167372" cy="2228660"/>
          </a:xfrm>
          <a:custGeom>
            <a:avLst/>
            <a:gdLst/>
            <a:ahLst/>
            <a:cxnLst/>
            <a:rect r="r" b="b" t="t" l="l"/>
            <a:pathLst>
              <a:path h="2228660" w="2167372">
                <a:moveTo>
                  <a:pt x="0" y="0"/>
                </a:moveTo>
                <a:lnTo>
                  <a:pt x="2167373" y="0"/>
                </a:lnTo>
                <a:lnTo>
                  <a:pt x="2167373" y="2228660"/>
                </a:lnTo>
                <a:lnTo>
                  <a:pt x="0" y="222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567187" y="1028700"/>
            <a:ext cx="1111574" cy="1479487"/>
            <a:chOff x="0" y="0"/>
            <a:chExt cx="292760" cy="3896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2760" cy="389659"/>
            </a:xfrm>
            <a:custGeom>
              <a:avLst/>
              <a:gdLst/>
              <a:ahLst/>
              <a:cxnLst/>
              <a:rect r="r" b="b" t="t" l="l"/>
              <a:pathLst>
                <a:path h="389659" w="292760">
                  <a:moveTo>
                    <a:pt x="146380" y="0"/>
                  </a:moveTo>
                  <a:lnTo>
                    <a:pt x="146380" y="0"/>
                  </a:lnTo>
                  <a:cubicBezTo>
                    <a:pt x="185203" y="0"/>
                    <a:pt x="222435" y="15422"/>
                    <a:pt x="249887" y="42874"/>
                  </a:cubicBezTo>
                  <a:cubicBezTo>
                    <a:pt x="277338" y="70325"/>
                    <a:pt x="292760" y="107558"/>
                    <a:pt x="292760" y="146380"/>
                  </a:cubicBezTo>
                  <a:lnTo>
                    <a:pt x="292760" y="243279"/>
                  </a:lnTo>
                  <a:cubicBezTo>
                    <a:pt x="292760" y="282101"/>
                    <a:pt x="277338" y="319334"/>
                    <a:pt x="249887" y="346785"/>
                  </a:cubicBezTo>
                  <a:cubicBezTo>
                    <a:pt x="222435" y="374237"/>
                    <a:pt x="185203" y="389659"/>
                    <a:pt x="146380" y="389659"/>
                  </a:cubicBezTo>
                  <a:lnTo>
                    <a:pt x="146380" y="389659"/>
                  </a:lnTo>
                  <a:cubicBezTo>
                    <a:pt x="107558" y="389659"/>
                    <a:pt x="70325" y="374237"/>
                    <a:pt x="42874" y="346785"/>
                  </a:cubicBezTo>
                  <a:cubicBezTo>
                    <a:pt x="15422" y="319334"/>
                    <a:pt x="0" y="282101"/>
                    <a:pt x="0" y="243279"/>
                  </a:cubicBezTo>
                  <a:lnTo>
                    <a:pt x="0" y="146380"/>
                  </a:lnTo>
                  <a:cubicBezTo>
                    <a:pt x="0" y="107558"/>
                    <a:pt x="15422" y="70325"/>
                    <a:pt x="42874" y="42874"/>
                  </a:cubicBezTo>
                  <a:cubicBezTo>
                    <a:pt x="70325" y="15422"/>
                    <a:pt x="107558" y="0"/>
                    <a:pt x="146380" y="0"/>
                  </a:cubicBezTo>
                  <a:close/>
                </a:path>
              </a:pathLst>
            </a:custGeom>
            <a:solidFill>
              <a:srgbClr val="85976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92760" cy="437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337932" y="2591858"/>
            <a:ext cx="3323208" cy="6575538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73" r="0" b="-1273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28700" y="1209675"/>
            <a:ext cx="12312206" cy="138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343434"/>
                </a:solidFill>
                <a:latin typeface="Hagrid Text Bold"/>
              </a:rPr>
              <a:t>Implementation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51" y="3265515"/>
            <a:ext cx="5432117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Hagrid Text Bold"/>
              </a:rPr>
              <a:t>Advertisement Page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4387" y="4094020"/>
            <a:ext cx="8462446" cy="2604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154" indent="-226577" lvl="1">
              <a:lnSpc>
                <a:spcPts val="2938"/>
              </a:lnSpc>
              <a:buFont typeface="Arial"/>
              <a:buChar char="•"/>
            </a:pPr>
            <a:r>
              <a:rPr lang="en-US" sz="2098">
                <a:solidFill>
                  <a:srgbClr val="343434"/>
                </a:solidFill>
                <a:latin typeface="Helios Extended"/>
              </a:rPr>
              <a:t>Advertisement Display: Shows a list of advertisements with photos and descriptions.</a:t>
            </a:r>
          </a:p>
          <a:p>
            <a:pPr marL="453154" indent="-226577" lvl="1">
              <a:lnSpc>
                <a:spcPts val="2938"/>
              </a:lnSpc>
              <a:buFont typeface="Arial"/>
              <a:buChar char="•"/>
            </a:pPr>
            <a:r>
              <a:rPr lang="en-US" sz="2098">
                <a:solidFill>
                  <a:srgbClr val="343434"/>
                </a:solidFill>
                <a:latin typeface="Helios Extended"/>
              </a:rPr>
              <a:t>Upload Advertisement Button: Allows advertisers to upload new advertisements.</a:t>
            </a:r>
          </a:p>
          <a:p>
            <a:pPr marL="453154" indent="-226577" lvl="1">
              <a:lnSpc>
                <a:spcPts val="2938"/>
              </a:lnSpc>
              <a:buFont typeface="Arial"/>
              <a:buChar char="•"/>
            </a:pPr>
            <a:r>
              <a:rPr lang="en-US" sz="2098">
                <a:solidFill>
                  <a:srgbClr val="343434"/>
                </a:solidFill>
                <a:latin typeface="Helios Extended"/>
              </a:rPr>
              <a:t>Advertisement Details: Displays each advertisement's photo, description, and other relevant information.</a:t>
            </a:r>
          </a:p>
          <a:p>
            <a:pPr>
              <a:lnSpc>
                <a:spcPts val="2938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597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1111" y="2357545"/>
            <a:ext cx="6123652" cy="6360796"/>
            <a:chOff x="0" y="0"/>
            <a:chExt cx="8164869" cy="848106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164869" cy="2692129"/>
              <a:chOff x="0" y="0"/>
              <a:chExt cx="1974317" cy="65097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974317" cy="650974"/>
              </a:xfrm>
              <a:custGeom>
                <a:avLst/>
                <a:gdLst/>
                <a:ahLst/>
                <a:cxnLst/>
                <a:rect r="r" b="b" t="t" l="l"/>
                <a:pathLst>
                  <a:path h="650974" w="1974317">
                    <a:moveTo>
                      <a:pt x="64478" y="0"/>
                    </a:moveTo>
                    <a:lnTo>
                      <a:pt x="1909840" y="0"/>
                    </a:lnTo>
                    <a:cubicBezTo>
                      <a:pt x="1926941" y="0"/>
                      <a:pt x="1943340" y="6793"/>
                      <a:pt x="1955432" y="18885"/>
                    </a:cubicBezTo>
                    <a:cubicBezTo>
                      <a:pt x="1967524" y="30977"/>
                      <a:pt x="1974317" y="47377"/>
                      <a:pt x="1974317" y="64478"/>
                    </a:cubicBezTo>
                    <a:lnTo>
                      <a:pt x="1974317" y="586496"/>
                    </a:lnTo>
                    <a:cubicBezTo>
                      <a:pt x="1974317" y="622106"/>
                      <a:pt x="1945450" y="650974"/>
                      <a:pt x="1909840" y="650974"/>
                    </a:cubicBezTo>
                    <a:lnTo>
                      <a:pt x="64478" y="650974"/>
                    </a:lnTo>
                    <a:cubicBezTo>
                      <a:pt x="47377" y="650974"/>
                      <a:pt x="30977" y="644181"/>
                      <a:pt x="18885" y="632089"/>
                    </a:cubicBezTo>
                    <a:cubicBezTo>
                      <a:pt x="6793" y="619997"/>
                      <a:pt x="0" y="603597"/>
                      <a:pt x="0" y="586496"/>
                    </a:cubicBezTo>
                    <a:lnTo>
                      <a:pt x="0" y="64478"/>
                    </a:lnTo>
                    <a:cubicBezTo>
                      <a:pt x="0" y="47377"/>
                      <a:pt x="6793" y="30977"/>
                      <a:pt x="18885" y="18885"/>
                    </a:cubicBezTo>
                    <a:cubicBezTo>
                      <a:pt x="30977" y="6793"/>
                      <a:pt x="47377" y="0"/>
                      <a:pt x="64478" y="0"/>
                    </a:cubicBezTo>
                    <a:close/>
                  </a:path>
                </a:pathLst>
              </a:custGeom>
              <a:solidFill>
                <a:srgbClr val="D1723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1974317" cy="698599"/>
              </a:xfrm>
              <a:prstGeom prst="rect">
                <a:avLst/>
              </a:prstGeom>
            </p:spPr>
            <p:txBody>
              <a:bodyPr anchor="ctr" rtlCol="false" tIns="41498" lIns="41498" bIns="41498" rIns="41498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478114" y="397395"/>
              <a:ext cx="7208641" cy="2152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8"/>
                </a:lnSpc>
              </a:pPr>
              <a:r>
                <a:rPr lang="en-US" sz="1870">
                  <a:solidFill>
                    <a:srgbClr val="FFFFFF"/>
                  </a:solidFill>
                  <a:latin typeface="Helios Extended Semi-Bold"/>
                </a:rPr>
                <a:t>Enhanced Analytics:</a:t>
              </a:r>
              <a:r>
                <a:rPr lang="en-US" sz="1870">
                  <a:solidFill>
                    <a:srgbClr val="FFFFFF"/>
                  </a:solidFill>
                  <a:latin typeface="Helios Extended"/>
                </a:rPr>
                <a:t> Introduce advanced analytics tools for bloggers to gain deeper insights into their audience, engagement metrics, and content performance.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2876407"/>
              <a:ext cx="8164869" cy="2692129"/>
              <a:chOff x="0" y="0"/>
              <a:chExt cx="1974317" cy="65097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74317" cy="650974"/>
              </a:xfrm>
              <a:custGeom>
                <a:avLst/>
                <a:gdLst/>
                <a:ahLst/>
                <a:cxnLst/>
                <a:rect r="r" b="b" t="t" l="l"/>
                <a:pathLst>
                  <a:path h="650974" w="1974317">
                    <a:moveTo>
                      <a:pt x="64478" y="0"/>
                    </a:moveTo>
                    <a:lnTo>
                      <a:pt x="1909840" y="0"/>
                    </a:lnTo>
                    <a:cubicBezTo>
                      <a:pt x="1926941" y="0"/>
                      <a:pt x="1943340" y="6793"/>
                      <a:pt x="1955432" y="18885"/>
                    </a:cubicBezTo>
                    <a:cubicBezTo>
                      <a:pt x="1967524" y="30977"/>
                      <a:pt x="1974317" y="47377"/>
                      <a:pt x="1974317" y="64478"/>
                    </a:cubicBezTo>
                    <a:lnTo>
                      <a:pt x="1974317" y="586496"/>
                    </a:lnTo>
                    <a:cubicBezTo>
                      <a:pt x="1974317" y="622106"/>
                      <a:pt x="1945450" y="650974"/>
                      <a:pt x="1909840" y="650974"/>
                    </a:cubicBezTo>
                    <a:lnTo>
                      <a:pt x="64478" y="650974"/>
                    </a:lnTo>
                    <a:cubicBezTo>
                      <a:pt x="47377" y="650974"/>
                      <a:pt x="30977" y="644181"/>
                      <a:pt x="18885" y="632089"/>
                    </a:cubicBezTo>
                    <a:cubicBezTo>
                      <a:pt x="6793" y="619997"/>
                      <a:pt x="0" y="603597"/>
                      <a:pt x="0" y="586496"/>
                    </a:cubicBezTo>
                    <a:lnTo>
                      <a:pt x="0" y="64478"/>
                    </a:lnTo>
                    <a:cubicBezTo>
                      <a:pt x="0" y="47377"/>
                      <a:pt x="6793" y="30977"/>
                      <a:pt x="18885" y="18885"/>
                    </a:cubicBezTo>
                    <a:cubicBezTo>
                      <a:pt x="30977" y="6793"/>
                      <a:pt x="47377" y="0"/>
                      <a:pt x="64478" y="0"/>
                    </a:cubicBezTo>
                    <a:close/>
                  </a:path>
                </a:pathLst>
              </a:custGeom>
              <a:solidFill>
                <a:srgbClr val="D1723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974317" cy="698599"/>
              </a:xfrm>
              <a:prstGeom prst="rect">
                <a:avLst/>
              </a:prstGeom>
            </p:spPr>
            <p:txBody>
              <a:bodyPr anchor="ctr" rtlCol="false" tIns="41498" lIns="41498" bIns="41498" rIns="41498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457988" y="2983930"/>
              <a:ext cx="7208641" cy="2584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8"/>
                </a:lnSpc>
              </a:pPr>
              <a:r>
                <a:rPr lang="en-US" sz="1870">
                  <a:solidFill>
                    <a:srgbClr val="FFFFFF"/>
                  </a:solidFill>
                  <a:latin typeface="Helios Extended Semi-Bold"/>
                </a:rPr>
                <a:t>Integration with Social Media: Integrate with popular social media platforms to allow users to share their blog posts and engage with their audience across multiple channels.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0" y="5788933"/>
              <a:ext cx="8164869" cy="2692129"/>
              <a:chOff x="0" y="0"/>
              <a:chExt cx="1974317" cy="65097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974317" cy="650974"/>
              </a:xfrm>
              <a:custGeom>
                <a:avLst/>
                <a:gdLst/>
                <a:ahLst/>
                <a:cxnLst/>
                <a:rect r="r" b="b" t="t" l="l"/>
                <a:pathLst>
                  <a:path h="650974" w="1974317">
                    <a:moveTo>
                      <a:pt x="64478" y="0"/>
                    </a:moveTo>
                    <a:lnTo>
                      <a:pt x="1909840" y="0"/>
                    </a:lnTo>
                    <a:cubicBezTo>
                      <a:pt x="1926941" y="0"/>
                      <a:pt x="1943340" y="6793"/>
                      <a:pt x="1955432" y="18885"/>
                    </a:cubicBezTo>
                    <a:cubicBezTo>
                      <a:pt x="1967524" y="30977"/>
                      <a:pt x="1974317" y="47377"/>
                      <a:pt x="1974317" y="64478"/>
                    </a:cubicBezTo>
                    <a:lnTo>
                      <a:pt x="1974317" y="586496"/>
                    </a:lnTo>
                    <a:cubicBezTo>
                      <a:pt x="1974317" y="622106"/>
                      <a:pt x="1945450" y="650974"/>
                      <a:pt x="1909840" y="650974"/>
                    </a:cubicBezTo>
                    <a:lnTo>
                      <a:pt x="64478" y="650974"/>
                    </a:lnTo>
                    <a:cubicBezTo>
                      <a:pt x="47377" y="650974"/>
                      <a:pt x="30977" y="644181"/>
                      <a:pt x="18885" y="632089"/>
                    </a:cubicBezTo>
                    <a:cubicBezTo>
                      <a:pt x="6793" y="619997"/>
                      <a:pt x="0" y="603597"/>
                      <a:pt x="0" y="586496"/>
                    </a:cubicBezTo>
                    <a:lnTo>
                      <a:pt x="0" y="64478"/>
                    </a:lnTo>
                    <a:cubicBezTo>
                      <a:pt x="0" y="47377"/>
                      <a:pt x="6793" y="30977"/>
                      <a:pt x="18885" y="18885"/>
                    </a:cubicBezTo>
                    <a:cubicBezTo>
                      <a:pt x="30977" y="6793"/>
                      <a:pt x="47377" y="0"/>
                      <a:pt x="64478" y="0"/>
                    </a:cubicBezTo>
                    <a:close/>
                  </a:path>
                </a:pathLst>
              </a:custGeom>
              <a:solidFill>
                <a:srgbClr val="D1723A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1974317" cy="698599"/>
              </a:xfrm>
              <a:prstGeom prst="rect">
                <a:avLst/>
              </a:prstGeom>
            </p:spPr>
            <p:txBody>
              <a:bodyPr anchor="ctr" rtlCol="false" tIns="41498" lIns="41498" bIns="41498" rIns="41498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457988" y="6006685"/>
              <a:ext cx="7208641" cy="2152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8"/>
                </a:lnSpc>
              </a:pPr>
              <a:r>
                <a:rPr lang="en-US" sz="1870">
                  <a:solidFill>
                    <a:srgbClr val="FFFFFF"/>
                  </a:solidFill>
                  <a:latin typeface="Helios Extended Semi-Bold"/>
                </a:rPr>
                <a:t>Community Building: Enhance community features to foster a more interactive and engaged user base, including forums, events, and networking opportunities.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652071" y="1997113"/>
            <a:ext cx="6564201" cy="656420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7127" y="0"/>
                  </a:moveTo>
                  <a:lnTo>
                    <a:pt x="785673" y="0"/>
                  </a:lnTo>
                  <a:cubicBezTo>
                    <a:pt x="800655" y="0"/>
                    <a:pt x="812800" y="12145"/>
                    <a:pt x="812800" y="27127"/>
                  </a:cubicBezTo>
                  <a:lnTo>
                    <a:pt x="812800" y="785673"/>
                  </a:lnTo>
                  <a:cubicBezTo>
                    <a:pt x="812800" y="800655"/>
                    <a:pt x="800655" y="812800"/>
                    <a:pt x="785673" y="812800"/>
                  </a:cubicBezTo>
                  <a:lnTo>
                    <a:pt x="27127" y="812800"/>
                  </a:lnTo>
                  <a:cubicBezTo>
                    <a:pt x="12145" y="812800"/>
                    <a:pt x="0" y="800655"/>
                    <a:pt x="0" y="785673"/>
                  </a:cubicBezTo>
                  <a:lnTo>
                    <a:pt x="0" y="27127"/>
                  </a:lnTo>
                  <a:cubicBezTo>
                    <a:pt x="0" y="12145"/>
                    <a:pt x="12145" y="0"/>
                    <a:pt x="27127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5106679" y="430213"/>
            <a:ext cx="1074581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FFFFFF"/>
                </a:solidFill>
                <a:latin typeface="Hagrid Text Bold"/>
              </a:rPr>
              <a:t>Future Scope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299" y="3677794"/>
            <a:ext cx="1138274" cy="4916176"/>
            <a:chOff x="0" y="0"/>
            <a:chExt cx="299792" cy="12947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9792" cy="1294795"/>
            </a:xfrm>
            <a:custGeom>
              <a:avLst/>
              <a:gdLst/>
              <a:ahLst/>
              <a:cxnLst/>
              <a:rect r="r" b="b" t="t" l="l"/>
              <a:pathLst>
                <a:path h="1294795" w="299792">
                  <a:moveTo>
                    <a:pt x="149896" y="0"/>
                  </a:moveTo>
                  <a:lnTo>
                    <a:pt x="149896" y="0"/>
                  </a:lnTo>
                  <a:cubicBezTo>
                    <a:pt x="232681" y="0"/>
                    <a:pt x="299792" y="67111"/>
                    <a:pt x="299792" y="149896"/>
                  </a:cubicBezTo>
                  <a:lnTo>
                    <a:pt x="299792" y="1144899"/>
                  </a:lnTo>
                  <a:cubicBezTo>
                    <a:pt x="299792" y="1184654"/>
                    <a:pt x="284000" y="1222781"/>
                    <a:pt x="255889" y="1250892"/>
                  </a:cubicBezTo>
                  <a:cubicBezTo>
                    <a:pt x="227778" y="1279003"/>
                    <a:pt x="189651" y="1294795"/>
                    <a:pt x="149896" y="1294795"/>
                  </a:cubicBezTo>
                  <a:lnTo>
                    <a:pt x="149896" y="1294795"/>
                  </a:lnTo>
                  <a:cubicBezTo>
                    <a:pt x="67111" y="1294795"/>
                    <a:pt x="0" y="1227684"/>
                    <a:pt x="0" y="1144899"/>
                  </a:cubicBezTo>
                  <a:lnTo>
                    <a:pt x="0" y="149896"/>
                  </a:lnTo>
                  <a:cubicBezTo>
                    <a:pt x="0" y="110141"/>
                    <a:pt x="15793" y="72015"/>
                    <a:pt x="43904" y="43904"/>
                  </a:cubicBezTo>
                  <a:cubicBezTo>
                    <a:pt x="72015" y="15793"/>
                    <a:pt x="110141" y="0"/>
                    <a:pt x="149896" y="0"/>
                  </a:cubicBezTo>
                  <a:close/>
                </a:path>
              </a:pathLst>
            </a:custGeom>
            <a:solidFill>
              <a:srgbClr val="85976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9792" cy="1342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215514" y="2045379"/>
            <a:ext cx="12460314" cy="19050"/>
          </a:xfrm>
          <a:prstGeom prst="line">
            <a:avLst/>
          </a:prstGeom>
          <a:ln cap="flat" w="38100">
            <a:solidFill>
              <a:srgbClr val="34343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9408655">
            <a:off x="89712" y="-95113"/>
            <a:ext cx="1344007" cy="1382012"/>
          </a:xfrm>
          <a:custGeom>
            <a:avLst/>
            <a:gdLst/>
            <a:ahLst/>
            <a:cxnLst/>
            <a:rect r="r" b="b" t="t" l="l"/>
            <a:pathLst>
              <a:path h="1382012" w="1344007">
                <a:moveTo>
                  <a:pt x="0" y="0"/>
                </a:moveTo>
                <a:lnTo>
                  <a:pt x="1344007" y="0"/>
                </a:lnTo>
                <a:lnTo>
                  <a:pt x="1344007" y="1382013"/>
                </a:lnTo>
                <a:lnTo>
                  <a:pt x="0" y="1382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66544">
            <a:off x="16906594" y="8871564"/>
            <a:ext cx="1297139" cy="1333819"/>
          </a:xfrm>
          <a:custGeom>
            <a:avLst/>
            <a:gdLst/>
            <a:ahLst/>
            <a:cxnLst/>
            <a:rect r="r" b="b" t="t" l="l"/>
            <a:pathLst>
              <a:path h="1333819" w="1297139">
                <a:moveTo>
                  <a:pt x="0" y="0"/>
                </a:moveTo>
                <a:lnTo>
                  <a:pt x="1297139" y="0"/>
                </a:lnTo>
                <a:lnTo>
                  <a:pt x="1297139" y="1333819"/>
                </a:lnTo>
                <a:lnTo>
                  <a:pt x="0" y="1333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215503" y="2330644"/>
          <a:ext cx="14115190" cy="7610475"/>
        </p:xfrm>
        <a:graphic>
          <a:graphicData uri="http://schemas.openxmlformats.org/drawingml/2006/table">
            <a:tbl>
              <a:tblPr/>
              <a:tblGrid>
                <a:gridCol w="4705063"/>
                <a:gridCol w="4363883"/>
                <a:gridCol w="5046243"/>
              </a:tblGrid>
              <a:tr h="15316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Hagrid Text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Hagrid Text Bold"/>
                        </a:rPr>
                        <a:t>Author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Hagrid Tex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36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000000"/>
                          </a:solidFill>
                          <a:latin typeface="Hagrid Text Bold"/>
                          <a:hlinkClick r:id="rId4" tooltip="https://ieeexplore.ieee.org/document/5592726"/>
                        </a:rPr>
                        <a:t>Research on the Application of Blog for University Students' Information Literacy Education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Hagrid Text"/>
                        </a:rPr>
                        <a:t>This paper explores the use of blogs for university students' information literacy education, including posting guidelines and authentication practices.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51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000000"/>
                          </a:solidFill>
                          <a:latin typeface="Hagrid Text Bold"/>
                          <a:hlinkClick r:id="rId5" tooltip="https://ieeexplore.ieee.org/document/9071367"/>
                        </a:rPr>
                        <a:t>A Clean Approach to Flutter Development through the Flutter Clean Architecture Package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Hagrid Text"/>
                        </a:rPr>
                        <a:t>S. Boukhary and E. Colmenares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Hagrid Text"/>
                        </a:rPr>
                        <a:t>This paper proposes a new Flutter architecture based on the Clean Architecture by Uncle Bob, offering a solution for state management issues, and provides guidance on building, running, and integrating Flutter apps using this architecture.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2215503" y="686479"/>
            <a:ext cx="13856994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343434"/>
                </a:solidFill>
                <a:latin typeface="Hagrid Text Bold"/>
              </a:rPr>
              <a:t>Literature Survey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35841" y="4178216"/>
            <a:ext cx="6953440" cy="28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5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542184" y="5334279"/>
            <a:ext cx="2180987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agrid Text"/>
              </a:rPr>
              <a:t>W. Li and T. Wang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597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705572" y="1941123"/>
            <a:ext cx="12876856" cy="180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52"/>
              </a:lnSpc>
            </a:pPr>
            <a:r>
              <a:rPr lang="en-US" sz="13052">
                <a:solidFill>
                  <a:srgbClr val="343434"/>
                </a:solidFill>
                <a:latin typeface="Hagrid Text Bold"/>
              </a:rPr>
              <a:t>Conclusion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186961">
            <a:off x="15734237" y="3666753"/>
            <a:ext cx="1050558" cy="1080266"/>
          </a:xfrm>
          <a:custGeom>
            <a:avLst/>
            <a:gdLst/>
            <a:ahLst/>
            <a:cxnLst/>
            <a:rect r="r" b="b" t="t" l="l"/>
            <a:pathLst>
              <a:path h="1080266" w="1050558">
                <a:moveTo>
                  <a:pt x="0" y="0"/>
                </a:moveTo>
                <a:lnTo>
                  <a:pt x="1050559" y="0"/>
                </a:lnTo>
                <a:lnTo>
                  <a:pt x="1050559" y="1080265"/>
                </a:lnTo>
                <a:lnTo>
                  <a:pt x="0" y="108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53601" y="4411877"/>
            <a:ext cx="14580798" cy="4013440"/>
            <a:chOff x="0" y="0"/>
            <a:chExt cx="3840210" cy="10570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40210" cy="1057038"/>
            </a:xfrm>
            <a:custGeom>
              <a:avLst/>
              <a:gdLst/>
              <a:ahLst/>
              <a:cxnLst/>
              <a:rect r="r" b="b" t="t" l="l"/>
              <a:pathLst>
                <a:path h="1057038" w="3840210">
                  <a:moveTo>
                    <a:pt x="27079" y="0"/>
                  </a:moveTo>
                  <a:lnTo>
                    <a:pt x="3813131" y="0"/>
                  </a:lnTo>
                  <a:cubicBezTo>
                    <a:pt x="3828086" y="0"/>
                    <a:pt x="3840210" y="12124"/>
                    <a:pt x="3840210" y="27079"/>
                  </a:cubicBezTo>
                  <a:lnTo>
                    <a:pt x="3840210" y="1029958"/>
                  </a:lnTo>
                  <a:cubicBezTo>
                    <a:pt x="3840210" y="1044914"/>
                    <a:pt x="3828086" y="1057038"/>
                    <a:pt x="3813131" y="1057038"/>
                  </a:cubicBezTo>
                  <a:lnTo>
                    <a:pt x="27079" y="1057038"/>
                  </a:lnTo>
                  <a:cubicBezTo>
                    <a:pt x="19897" y="1057038"/>
                    <a:pt x="13010" y="1054185"/>
                    <a:pt x="7931" y="1049106"/>
                  </a:cubicBezTo>
                  <a:cubicBezTo>
                    <a:pt x="2853" y="1044028"/>
                    <a:pt x="0" y="1037140"/>
                    <a:pt x="0" y="1029958"/>
                  </a:cubicBezTo>
                  <a:lnTo>
                    <a:pt x="0" y="27079"/>
                  </a:lnTo>
                  <a:cubicBezTo>
                    <a:pt x="0" y="19897"/>
                    <a:pt x="2853" y="13010"/>
                    <a:pt x="7931" y="7931"/>
                  </a:cubicBezTo>
                  <a:cubicBezTo>
                    <a:pt x="13010" y="2853"/>
                    <a:pt x="19897" y="0"/>
                    <a:pt x="27079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840210" cy="1104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10160082">
            <a:off x="1173523" y="861496"/>
            <a:ext cx="1673969" cy="1721305"/>
          </a:xfrm>
          <a:custGeom>
            <a:avLst/>
            <a:gdLst/>
            <a:ahLst/>
            <a:cxnLst/>
            <a:rect r="r" b="b" t="t" l="l"/>
            <a:pathLst>
              <a:path h="1721305" w="1673969">
                <a:moveTo>
                  <a:pt x="0" y="0"/>
                </a:moveTo>
                <a:lnTo>
                  <a:pt x="1673969" y="0"/>
                </a:lnTo>
                <a:lnTo>
                  <a:pt x="1673969" y="1721305"/>
                </a:lnTo>
                <a:lnTo>
                  <a:pt x="0" y="172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1121186">
            <a:off x="6486385" y="8516976"/>
            <a:ext cx="758154" cy="779593"/>
          </a:xfrm>
          <a:custGeom>
            <a:avLst/>
            <a:gdLst/>
            <a:ahLst/>
            <a:cxnLst/>
            <a:rect r="r" b="b" t="t" l="l"/>
            <a:pathLst>
              <a:path h="779593" w="758154">
                <a:moveTo>
                  <a:pt x="758154" y="0"/>
                </a:moveTo>
                <a:lnTo>
                  <a:pt x="0" y="0"/>
                </a:lnTo>
                <a:lnTo>
                  <a:pt x="0" y="779593"/>
                </a:lnTo>
                <a:lnTo>
                  <a:pt x="758154" y="779593"/>
                </a:lnTo>
                <a:lnTo>
                  <a:pt x="7581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05572" y="4321375"/>
            <a:ext cx="12422248" cy="351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Helios Extended"/>
              </a:rPr>
              <a:t>In conclusion, the blogger app presents a comprehensive platform for individuals to express their thoughts, share experiences, and connect with a global audience. With its user-friendly interface, rich features for content creation and management, the app empowers users to unleash their creativity and build a thriving online presence. Looking ahead, the app's future scope includes advanced analytics, collaboration tools, and enhanced community features, ensuring that it remains a valuable tool for bloggers seeking to make an impact in the digital world.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8375148" y="8099757"/>
            <a:ext cx="153770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299" y="4342124"/>
            <a:ext cx="1138274" cy="4916176"/>
            <a:chOff x="0" y="0"/>
            <a:chExt cx="299792" cy="12947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9792" cy="1294795"/>
            </a:xfrm>
            <a:custGeom>
              <a:avLst/>
              <a:gdLst/>
              <a:ahLst/>
              <a:cxnLst/>
              <a:rect r="r" b="b" t="t" l="l"/>
              <a:pathLst>
                <a:path h="1294795" w="299792">
                  <a:moveTo>
                    <a:pt x="149896" y="0"/>
                  </a:moveTo>
                  <a:lnTo>
                    <a:pt x="149896" y="0"/>
                  </a:lnTo>
                  <a:cubicBezTo>
                    <a:pt x="232681" y="0"/>
                    <a:pt x="299792" y="67111"/>
                    <a:pt x="299792" y="149896"/>
                  </a:cubicBezTo>
                  <a:lnTo>
                    <a:pt x="299792" y="1144899"/>
                  </a:lnTo>
                  <a:cubicBezTo>
                    <a:pt x="299792" y="1184654"/>
                    <a:pt x="284000" y="1222781"/>
                    <a:pt x="255889" y="1250892"/>
                  </a:cubicBezTo>
                  <a:cubicBezTo>
                    <a:pt x="227778" y="1279003"/>
                    <a:pt x="189651" y="1294795"/>
                    <a:pt x="149896" y="1294795"/>
                  </a:cubicBezTo>
                  <a:lnTo>
                    <a:pt x="149896" y="1294795"/>
                  </a:lnTo>
                  <a:cubicBezTo>
                    <a:pt x="67111" y="1294795"/>
                    <a:pt x="0" y="1227684"/>
                    <a:pt x="0" y="1144899"/>
                  </a:cubicBezTo>
                  <a:lnTo>
                    <a:pt x="0" y="149896"/>
                  </a:lnTo>
                  <a:cubicBezTo>
                    <a:pt x="0" y="110141"/>
                    <a:pt x="15793" y="72015"/>
                    <a:pt x="43904" y="43904"/>
                  </a:cubicBezTo>
                  <a:cubicBezTo>
                    <a:pt x="72015" y="15793"/>
                    <a:pt x="110141" y="0"/>
                    <a:pt x="149896" y="0"/>
                  </a:cubicBezTo>
                  <a:close/>
                </a:path>
              </a:pathLst>
            </a:custGeom>
            <a:solidFill>
              <a:srgbClr val="85976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9792" cy="1342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89051" y="4342124"/>
            <a:ext cx="9094243" cy="2794958"/>
            <a:chOff x="0" y="0"/>
            <a:chExt cx="2395192" cy="7361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95192" cy="736121"/>
            </a:xfrm>
            <a:custGeom>
              <a:avLst/>
              <a:gdLst/>
              <a:ahLst/>
              <a:cxnLst/>
              <a:rect r="r" b="b" t="t" l="l"/>
              <a:pathLst>
                <a:path h="736121" w="2395192">
                  <a:moveTo>
                    <a:pt x="43416" y="0"/>
                  </a:moveTo>
                  <a:lnTo>
                    <a:pt x="2351775" y="0"/>
                  </a:lnTo>
                  <a:cubicBezTo>
                    <a:pt x="2375753" y="0"/>
                    <a:pt x="2395192" y="19438"/>
                    <a:pt x="2395192" y="43416"/>
                  </a:cubicBezTo>
                  <a:lnTo>
                    <a:pt x="2395192" y="692705"/>
                  </a:lnTo>
                  <a:cubicBezTo>
                    <a:pt x="2395192" y="716683"/>
                    <a:pt x="2375753" y="736121"/>
                    <a:pt x="2351775" y="736121"/>
                  </a:cubicBezTo>
                  <a:lnTo>
                    <a:pt x="43416" y="736121"/>
                  </a:lnTo>
                  <a:cubicBezTo>
                    <a:pt x="19438" y="736121"/>
                    <a:pt x="0" y="716683"/>
                    <a:pt x="0" y="692705"/>
                  </a:cubicBezTo>
                  <a:lnTo>
                    <a:pt x="0" y="43416"/>
                  </a:lnTo>
                  <a:cubicBezTo>
                    <a:pt x="0" y="19438"/>
                    <a:pt x="19438" y="0"/>
                    <a:pt x="43416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395192" cy="783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897474" y="3312204"/>
            <a:ext cx="6359960" cy="3812"/>
          </a:xfrm>
          <a:prstGeom prst="line">
            <a:avLst/>
          </a:prstGeom>
          <a:ln cap="flat" w="38100">
            <a:solidFill>
              <a:srgbClr val="34343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97462" y="4049269"/>
            <a:ext cx="8193626" cy="4916176"/>
            <a:chOff x="0" y="0"/>
            <a:chExt cx="6350000" cy="381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-875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66224" y="1957117"/>
            <a:ext cx="8456102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343434"/>
                </a:solidFill>
                <a:latin typeface="Hagrid Text Bold"/>
              </a:rPr>
              <a:t>REFERENCE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55073" y="7422833"/>
            <a:ext cx="7334208" cy="7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-24" strike="noStrike" u="sng">
                <a:solidFill>
                  <a:srgbClr val="343434"/>
                </a:solidFill>
                <a:latin typeface="Helios Extended Bold"/>
                <a:hlinkClick r:id="rId3" tooltip="https://www.irjmets.com/uploadedfiles/paper/volume2/issue_8_august_2020/3180/1628083124.pdf"/>
              </a:rPr>
              <a:t>APPLICATION DEVELOPMENT USING FLUTTER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9408655">
            <a:off x="89712" y="-95113"/>
            <a:ext cx="1344007" cy="1382012"/>
          </a:xfrm>
          <a:custGeom>
            <a:avLst/>
            <a:gdLst/>
            <a:ahLst/>
            <a:cxnLst/>
            <a:rect r="r" b="b" t="t" l="l"/>
            <a:pathLst>
              <a:path h="1382012" w="1344007">
                <a:moveTo>
                  <a:pt x="0" y="0"/>
                </a:moveTo>
                <a:lnTo>
                  <a:pt x="1344007" y="0"/>
                </a:lnTo>
                <a:lnTo>
                  <a:pt x="1344007" y="1382013"/>
                </a:lnTo>
                <a:lnTo>
                  <a:pt x="0" y="1382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66544">
            <a:off x="8836232" y="9047062"/>
            <a:ext cx="1297139" cy="1333819"/>
          </a:xfrm>
          <a:custGeom>
            <a:avLst/>
            <a:gdLst/>
            <a:ahLst/>
            <a:cxnLst/>
            <a:rect r="r" b="b" t="t" l="l"/>
            <a:pathLst>
              <a:path h="1333819" w="1297139">
                <a:moveTo>
                  <a:pt x="0" y="0"/>
                </a:moveTo>
                <a:lnTo>
                  <a:pt x="1297140" y="0"/>
                </a:lnTo>
                <a:lnTo>
                  <a:pt x="1297140" y="1333819"/>
                </a:lnTo>
                <a:lnTo>
                  <a:pt x="0" y="13338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007253" y="4567870"/>
            <a:ext cx="7482027" cy="2343468"/>
            <a:chOff x="0" y="0"/>
            <a:chExt cx="9976036" cy="312462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9778929" cy="2185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 u="sng">
                  <a:solidFill>
                    <a:srgbClr val="343434"/>
                  </a:solidFill>
                  <a:latin typeface="Helios Extended Bold"/>
                  <a:hlinkClick r:id="rId6" tooltip="https://ieeexplore.ieee.org/document/10245371"/>
                </a:rPr>
                <a:t>Design and Development of a User-Friendly Social Media App using the MERN Stack</a:t>
              </a:r>
            </a:p>
            <a:p>
              <a:pPr>
                <a:lnSpc>
                  <a:spcPts val="3079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04783" y="1170558"/>
              <a:ext cx="9271253" cy="1954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56"/>
                </a:lnSpc>
              </a:pPr>
            </a:p>
            <a:p>
              <a:pPr>
                <a:lnSpc>
                  <a:spcPts val="2389"/>
                </a:lnSpc>
              </a:pPr>
              <a:r>
                <a:rPr lang="en-US" sz="1706">
                  <a:solidFill>
                    <a:srgbClr val="555555"/>
                  </a:solidFill>
                  <a:latin typeface="Helios Extended Bold"/>
                </a:rPr>
                <a:t>This paper reviews a MERN stack social networking site with image posting, liking, comments, and reviews, showcasing its fast, secure, and interactive features.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007253" y="3312204"/>
            <a:ext cx="7482027" cy="1170305"/>
            <a:chOff x="0" y="0"/>
            <a:chExt cx="9976036" cy="156040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66675"/>
              <a:ext cx="9778929" cy="16270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 spc="-26" u="sng">
                  <a:solidFill>
                    <a:srgbClr val="343434"/>
                  </a:solidFill>
                  <a:latin typeface="Helios Extended Bold"/>
                  <a:hlinkClick r:id="rId7" tooltip="https://ieeexplore.ieee.org/document/10245371"/>
                </a:rPr>
                <a:t>Blogging App using the Blogger API using Flutter.</a:t>
              </a:r>
            </a:p>
            <a:p>
              <a:pPr>
                <a:lnSpc>
                  <a:spcPts val="3079"/>
                </a:lnSpc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704783" y="1170558"/>
              <a:ext cx="9271253" cy="3663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56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50738" y="683643"/>
            <a:ext cx="5339751" cy="8919713"/>
            <a:chOff x="0" y="0"/>
            <a:chExt cx="1406354" cy="23492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06354" cy="2349225"/>
            </a:xfrm>
            <a:custGeom>
              <a:avLst/>
              <a:gdLst/>
              <a:ahLst/>
              <a:cxnLst/>
              <a:rect r="r" b="b" t="t" l="l"/>
              <a:pathLst>
                <a:path h="2349225" w="1406354">
                  <a:moveTo>
                    <a:pt x="73943" y="0"/>
                  </a:moveTo>
                  <a:lnTo>
                    <a:pt x="1332411" y="0"/>
                  </a:lnTo>
                  <a:cubicBezTo>
                    <a:pt x="1352022" y="0"/>
                    <a:pt x="1370830" y="7790"/>
                    <a:pt x="1384697" y="21657"/>
                  </a:cubicBezTo>
                  <a:cubicBezTo>
                    <a:pt x="1398564" y="35524"/>
                    <a:pt x="1406354" y="54332"/>
                    <a:pt x="1406354" y="73943"/>
                  </a:cubicBezTo>
                  <a:lnTo>
                    <a:pt x="1406354" y="2275282"/>
                  </a:lnTo>
                  <a:cubicBezTo>
                    <a:pt x="1406354" y="2294893"/>
                    <a:pt x="1398564" y="2313700"/>
                    <a:pt x="1384697" y="2327567"/>
                  </a:cubicBezTo>
                  <a:cubicBezTo>
                    <a:pt x="1370830" y="2341434"/>
                    <a:pt x="1352022" y="2349225"/>
                    <a:pt x="1332411" y="2349225"/>
                  </a:cubicBezTo>
                  <a:lnTo>
                    <a:pt x="73943" y="2349225"/>
                  </a:lnTo>
                  <a:cubicBezTo>
                    <a:pt x="54332" y="2349225"/>
                    <a:pt x="35524" y="2341434"/>
                    <a:pt x="21657" y="2327567"/>
                  </a:cubicBezTo>
                  <a:cubicBezTo>
                    <a:pt x="7790" y="2313700"/>
                    <a:pt x="0" y="2294893"/>
                    <a:pt x="0" y="2275282"/>
                  </a:cubicBezTo>
                  <a:lnTo>
                    <a:pt x="0" y="73943"/>
                  </a:lnTo>
                  <a:cubicBezTo>
                    <a:pt x="0" y="54332"/>
                    <a:pt x="7790" y="35524"/>
                    <a:pt x="21657" y="21657"/>
                  </a:cubicBezTo>
                  <a:cubicBezTo>
                    <a:pt x="35524" y="7790"/>
                    <a:pt x="54332" y="0"/>
                    <a:pt x="73943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06354" cy="2396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11679" y="683643"/>
            <a:ext cx="1740379" cy="8919713"/>
            <a:chOff x="0" y="0"/>
            <a:chExt cx="458371" cy="23492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8371" cy="2349225"/>
            </a:xfrm>
            <a:custGeom>
              <a:avLst/>
              <a:gdLst/>
              <a:ahLst/>
              <a:cxnLst/>
              <a:rect r="r" b="b" t="t" l="l"/>
              <a:pathLst>
                <a:path h="2349225" w="458371">
                  <a:moveTo>
                    <a:pt x="226869" y="0"/>
                  </a:moveTo>
                  <a:lnTo>
                    <a:pt x="231503" y="0"/>
                  </a:lnTo>
                  <a:cubicBezTo>
                    <a:pt x="356799" y="0"/>
                    <a:pt x="458371" y="101573"/>
                    <a:pt x="458371" y="226869"/>
                  </a:cubicBezTo>
                  <a:lnTo>
                    <a:pt x="458371" y="2122356"/>
                  </a:lnTo>
                  <a:cubicBezTo>
                    <a:pt x="458371" y="2247652"/>
                    <a:pt x="356799" y="2349225"/>
                    <a:pt x="231503" y="2349225"/>
                  </a:cubicBezTo>
                  <a:lnTo>
                    <a:pt x="226869" y="2349225"/>
                  </a:lnTo>
                  <a:cubicBezTo>
                    <a:pt x="101573" y="2349225"/>
                    <a:pt x="0" y="2247652"/>
                    <a:pt x="0" y="2122356"/>
                  </a:cubicBezTo>
                  <a:lnTo>
                    <a:pt x="0" y="226869"/>
                  </a:lnTo>
                  <a:cubicBezTo>
                    <a:pt x="0" y="101573"/>
                    <a:pt x="101573" y="0"/>
                    <a:pt x="226869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58371" cy="2396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76878" y="1697477"/>
            <a:ext cx="6673167" cy="6892047"/>
            <a:chOff x="0" y="0"/>
            <a:chExt cx="6350000" cy="65582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7519" t="0" r="-27519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774848">
            <a:off x="8974503" y="8589523"/>
            <a:ext cx="1820293" cy="1871767"/>
          </a:xfrm>
          <a:custGeom>
            <a:avLst/>
            <a:gdLst/>
            <a:ahLst/>
            <a:cxnLst/>
            <a:rect r="r" b="b" t="t" l="l"/>
            <a:pathLst>
              <a:path h="1871767" w="1820293">
                <a:moveTo>
                  <a:pt x="0" y="0"/>
                </a:moveTo>
                <a:lnTo>
                  <a:pt x="1820293" y="0"/>
                </a:lnTo>
                <a:lnTo>
                  <a:pt x="1820293" y="1871767"/>
                </a:lnTo>
                <a:lnTo>
                  <a:pt x="0" y="1871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89281" y="3840347"/>
            <a:ext cx="9930422" cy="180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052"/>
              </a:lnSpc>
            </a:pPr>
            <a:r>
              <a:rPr lang="en-US" sz="13052">
                <a:solidFill>
                  <a:srgbClr val="343434"/>
                </a:solidFill>
                <a:latin typeface="Hagrid Text Bold"/>
              </a:rPr>
              <a:t>Thank You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8781710">
            <a:off x="1767591" y="-949085"/>
            <a:ext cx="2378685" cy="2445948"/>
          </a:xfrm>
          <a:custGeom>
            <a:avLst/>
            <a:gdLst/>
            <a:ahLst/>
            <a:cxnLst/>
            <a:rect r="r" b="b" t="t" l="l"/>
            <a:pathLst>
              <a:path h="2445948" w="2378685">
                <a:moveTo>
                  <a:pt x="0" y="0"/>
                </a:moveTo>
                <a:lnTo>
                  <a:pt x="2378684" y="0"/>
                </a:lnTo>
                <a:lnTo>
                  <a:pt x="2378684" y="2445948"/>
                </a:lnTo>
                <a:lnTo>
                  <a:pt x="0" y="2445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0209" y="683643"/>
            <a:ext cx="1418909" cy="8919713"/>
            <a:chOff x="0" y="0"/>
            <a:chExt cx="373704" cy="23492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704" cy="2349225"/>
            </a:xfrm>
            <a:custGeom>
              <a:avLst/>
              <a:gdLst/>
              <a:ahLst/>
              <a:cxnLst/>
              <a:rect r="r" b="b" t="t" l="l"/>
              <a:pathLst>
                <a:path h="2349225" w="373704">
                  <a:moveTo>
                    <a:pt x="186852" y="0"/>
                  </a:moveTo>
                  <a:lnTo>
                    <a:pt x="186852" y="0"/>
                  </a:lnTo>
                  <a:cubicBezTo>
                    <a:pt x="236408" y="0"/>
                    <a:pt x="283935" y="19686"/>
                    <a:pt x="318977" y="54728"/>
                  </a:cubicBezTo>
                  <a:cubicBezTo>
                    <a:pt x="354018" y="89769"/>
                    <a:pt x="373704" y="137296"/>
                    <a:pt x="373704" y="186852"/>
                  </a:cubicBezTo>
                  <a:lnTo>
                    <a:pt x="373704" y="2162373"/>
                  </a:lnTo>
                  <a:cubicBezTo>
                    <a:pt x="373704" y="2211929"/>
                    <a:pt x="354018" y="2259455"/>
                    <a:pt x="318977" y="2294497"/>
                  </a:cubicBezTo>
                  <a:cubicBezTo>
                    <a:pt x="283935" y="2329539"/>
                    <a:pt x="236408" y="2349225"/>
                    <a:pt x="186852" y="2349225"/>
                  </a:cubicBezTo>
                  <a:lnTo>
                    <a:pt x="186852" y="2349225"/>
                  </a:lnTo>
                  <a:cubicBezTo>
                    <a:pt x="137296" y="2349225"/>
                    <a:pt x="89769" y="2329539"/>
                    <a:pt x="54728" y="2294497"/>
                  </a:cubicBezTo>
                  <a:cubicBezTo>
                    <a:pt x="19686" y="2259455"/>
                    <a:pt x="0" y="2211929"/>
                    <a:pt x="0" y="2162373"/>
                  </a:cubicBezTo>
                  <a:lnTo>
                    <a:pt x="0" y="186852"/>
                  </a:lnTo>
                  <a:cubicBezTo>
                    <a:pt x="0" y="137296"/>
                    <a:pt x="19686" y="89769"/>
                    <a:pt x="54728" y="54728"/>
                  </a:cubicBezTo>
                  <a:cubicBezTo>
                    <a:pt x="89769" y="19686"/>
                    <a:pt x="137296" y="0"/>
                    <a:pt x="186852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73704" cy="2396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45095" y="493051"/>
            <a:ext cx="14107134" cy="197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343434"/>
                </a:solidFill>
                <a:latin typeface="Hagrid Text Bold"/>
              </a:rPr>
              <a:t>Vivekanand Education Society’s Institute Of Technology Department Of Information Technology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701731" y="7992276"/>
            <a:ext cx="7259587" cy="800100"/>
            <a:chOff x="0" y="0"/>
            <a:chExt cx="9679449" cy="10668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4328472" y="0"/>
              <a:ext cx="5350977" cy="1066800"/>
              <a:chOff x="0" y="0"/>
              <a:chExt cx="1056983" cy="21072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056983" cy="210726"/>
              </a:xfrm>
              <a:custGeom>
                <a:avLst/>
                <a:gdLst/>
                <a:ahLst/>
                <a:cxnLst/>
                <a:rect r="r" b="b" t="t" l="l"/>
                <a:pathLst>
                  <a:path h="210726" w="1056983">
                    <a:moveTo>
                      <a:pt x="98384" y="0"/>
                    </a:moveTo>
                    <a:lnTo>
                      <a:pt x="958599" y="0"/>
                    </a:lnTo>
                    <a:cubicBezTo>
                      <a:pt x="1012935" y="0"/>
                      <a:pt x="1056983" y="44048"/>
                      <a:pt x="1056983" y="98384"/>
                    </a:cubicBezTo>
                    <a:lnTo>
                      <a:pt x="1056983" y="112342"/>
                    </a:lnTo>
                    <a:cubicBezTo>
                      <a:pt x="1056983" y="138435"/>
                      <a:pt x="1046618" y="163459"/>
                      <a:pt x="1028167" y="181910"/>
                    </a:cubicBezTo>
                    <a:cubicBezTo>
                      <a:pt x="1009717" y="200360"/>
                      <a:pt x="984692" y="210726"/>
                      <a:pt x="958599" y="210726"/>
                    </a:cubicBezTo>
                    <a:lnTo>
                      <a:pt x="98384" y="210726"/>
                    </a:lnTo>
                    <a:cubicBezTo>
                      <a:pt x="44048" y="210726"/>
                      <a:pt x="0" y="166678"/>
                      <a:pt x="0" y="112342"/>
                    </a:cubicBezTo>
                    <a:lnTo>
                      <a:pt x="0" y="98384"/>
                    </a:lnTo>
                    <a:cubicBezTo>
                      <a:pt x="0" y="44048"/>
                      <a:pt x="44048" y="0"/>
                      <a:pt x="983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D1723A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056983" cy="2583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4573025" y="172649"/>
              <a:ext cx="4861872" cy="652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D1723A"/>
                  </a:solidFill>
                  <a:latin typeface="Hagrid Text Bold"/>
                </a:rPr>
                <a:t>Shantanu Saraf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72649"/>
              <a:ext cx="4143004" cy="654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343434"/>
                  </a:solidFill>
                  <a:latin typeface="Hagrid Text Bold"/>
                </a:rPr>
                <a:t>Presented by :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8781710">
            <a:off x="88101" y="-949085"/>
            <a:ext cx="2378685" cy="2445948"/>
          </a:xfrm>
          <a:custGeom>
            <a:avLst/>
            <a:gdLst/>
            <a:ahLst/>
            <a:cxnLst/>
            <a:rect r="r" b="b" t="t" l="l"/>
            <a:pathLst>
              <a:path h="2445948" w="2378685">
                <a:moveTo>
                  <a:pt x="0" y="0"/>
                </a:moveTo>
                <a:lnTo>
                  <a:pt x="2378684" y="0"/>
                </a:lnTo>
                <a:lnTo>
                  <a:pt x="2378684" y="2445948"/>
                </a:lnTo>
                <a:lnTo>
                  <a:pt x="0" y="2445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259300" y="683643"/>
            <a:ext cx="1418909" cy="8919713"/>
            <a:chOff x="0" y="0"/>
            <a:chExt cx="373704" cy="23492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73704" cy="2349225"/>
            </a:xfrm>
            <a:custGeom>
              <a:avLst/>
              <a:gdLst/>
              <a:ahLst/>
              <a:cxnLst/>
              <a:rect r="r" b="b" t="t" l="l"/>
              <a:pathLst>
                <a:path h="2349225" w="373704">
                  <a:moveTo>
                    <a:pt x="186852" y="0"/>
                  </a:moveTo>
                  <a:lnTo>
                    <a:pt x="186852" y="0"/>
                  </a:lnTo>
                  <a:cubicBezTo>
                    <a:pt x="236408" y="0"/>
                    <a:pt x="283935" y="19686"/>
                    <a:pt x="318977" y="54728"/>
                  </a:cubicBezTo>
                  <a:cubicBezTo>
                    <a:pt x="354018" y="89769"/>
                    <a:pt x="373704" y="137296"/>
                    <a:pt x="373704" y="186852"/>
                  </a:cubicBezTo>
                  <a:lnTo>
                    <a:pt x="373704" y="2162373"/>
                  </a:lnTo>
                  <a:cubicBezTo>
                    <a:pt x="373704" y="2211929"/>
                    <a:pt x="354018" y="2259455"/>
                    <a:pt x="318977" y="2294497"/>
                  </a:cubicBezTo>
                  <a:cubicBezTo>
                    <a:pt x="283935" y="2329539"/>
                    <a:pt x="236408" y="2349225"/>
                    <a:pt x="186852" y="2349225"/>
                  </a:cubicBezTo>
                  <a:lnTo>
                    <a:pt x="186852" y="2349225"/>
                  </a:lnTo>
                  <a:cubicBezTo>
                    <a:pt x="137296" y="2349225"/>
                    <a:pt x="89769" y="2329539"/>
                    <a:pt x="54728" y="2294497"/>
                  </a:cubicBezTo>
                  <a:cubicBezTo>
                    <a:pt x="19686" y="2259455"/>
                    <a:pt x="0" y="2211929"/>
                    <a:pt x="0" y="2162373"/>
                  </a:cubicBezTo>
                  <a:lnTo>
                    <a:pt x="0" y="186852"/>
                  </a:lnTo>
                  <a:cubicBezTo>
                    <a:pt x="0" y="137296"/>
                    <a:pt x="19686" y="89769"/>
                    <a:pt x="54728" y="54728"/>
                  </a:cubicBezTo>
                  <a:cubicBezTo>
                    <a:pt x="89769" y="19686"/>
                    <a:pt x="137296" y="0"/>
                    <a:pt x="186852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73704" cy="2396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774848">
            <a:off x="15962321" y="8667473"/>
            <a:ext cx="1820293" cy="1871767"/>
          </a:xfrm>
          <a:custGeom>
            <a:avLst/>
            <a:gdLst/>
            <a:ahLst/>
            <a:cxnLst/>
            <a:rect r="r" b="b" t="t" l="l"/>
            <a:pathLst>
              <a:path h="1871767" w="1820293">
                <a:moveTo>
                  <a:pt x="0" y="0"/>
                </a:moveTo>
                <a:lnTo>
                  <a:pt x="1820293" y="0"/>
                </a:lnTo>
                <a:lnTo>
                  <a:pt x="1820293" y="1871767"/>
                </a:lnTo>
                <a:lnTo>
                  <a:pt x="0" y="1871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77443" y="1028700"/>
            <a:ext cx="1916395" cy="2874592"/>
            <a:chOff x="0" y="0"/>
            <a:chExt cx="6350000" cy="9525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528079" y="3480190"/>
            <a:ext cx="5606891" cy="770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3"/>
              </a:lnSpc>
              <a:spcBef>
                <a:spcPct val="0"/>
              </a:spcBef>
            </a:pPr>
            <a:r>
              <a:rPr lang="en-US" sz="4559">
                <a:solidFill>
                  <a:srgbClr val="000000"/>
                </a:solidFill>
                <a:latin typeface="Libre Baskerville Bold"/>
              </a:rPr>
              <a:t>PWA Presentation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52018" y="6131531"/>
            <a:ext cx="6798200" cy="65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4"/>
              </a:lnSpc>
              <a:spcBef>
                <a:spcPct val="0"/>
              </a:spcBef>
            </a:pPr>
            <a:r>
              <a:rPr lang="en-US" sz="3767">
                <a:solidFill>
                  <a:srgbClr val="000000"/>
                </a:solidFill>
                <a:latin typeface="Hagrid Text"/>
              </a:rPr>
              <a:t>Mentor : Dr. Ravita Mishra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91594" y="4760429"/>
            <a:ext cx="11119048" cy="680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6"/>
              </a:lnSpc>
              <a:spcBef>
                <a:spcPct val="0"/>
              </a:spcBef>
            </a:pPr>
            <a:r>
              <a:rPr lang="en-US" sz="3961">
                <a:solidFill>
                  <a:srgbClr val="000000"/>
                </a:solidFill>
                <a:latin typeface="Hagrid Text"/>
              </a:rPr>
              <a:t>Title: Fashionify (Ecommerce Website)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72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01817" y="1500904"/>
            <a:ext cx="14104399" cy="180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52"/>
              </a:lnSpc>
            </a:pPr>
            <a:r>
              <a:rPr lang="en-US" sz="13052">
                <a:solidFill>
                  <a:srgbClr val="343434"/>
                </a:solidFill>
                <a:latin typeface="Hagrid Text Bold"/>
              </a:rPr>
              <a:t>FEATURES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53601" y="4411877"/>
            <a:ext cx="4617289" cy="4013440"/>
            <a:chOff x="0" y="0"/>
            <a:chExt cx="1216076" cy="10570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6076" cy="1057038"/>
            </a:xfrm>
            <a:custGeom>
              <a:avLst/>
              <a:gdLst/>
              <a:ahLst/>
              <a:cxnLst/>
              <a:rect r="r" b="b" t="t" l="l"/>
              <a:pathLst>
                <a:path h="1057038" w="1216076">
                  <a:moveTo>
                    <a:pt x="85513" y="0"/>
                  </a:moveTo>
                  <a:lnTo>
                    <a:pt x="1130563" y="0"/>
                  </a:lnTo>
                  <a:cubicBezTo>
                    <a:pt x="1177791" y="0"/>
                    <a:pt x="1216076" y="38285"/>
                    <a:pt x="1216076" y="85513"/>
                  </a:cubicBezTo>
                  <a:lnTo>
                    <a:pt x="1216076" y="971525"/>
                  </a:lnTo>
                  <a:cubicBezTo>
                    <a:pt x="1216076" y="1018752"/>
                    <a:pt x="1177791" y="1057038"/>
                    <a:pt x="1130563" y="1057038"/>
                  </a:cubicBezTo>
                  <a:lnTo>
                    <a:pt x="85513" y="1057038"/>
                  </a:lnTo>
                  <a:cubicBezTo>
                    <a:pt x="38285" y="1057038"/>
                    <a:pt x="0" y="1018752"/>
                    <a:pt x="0" y="971525"/>
                  </a:cubicBezTo>
                  <a:lnTo>
                    <a:pt x="0" y="85513"/>
                  </a:lnTo>
                  <a:cubicBezTo>
                    <a:pt x="0" y="38285"/>
                    <a:pt x="38285" y="0"/>
                    <a:pt x="85513" y="0"/>
                  </a:cubicBezTo>
                  <a:close/>
                </a:path>
              </a:pathLst>
            </a:custGeom>
            <a:solidFill>
              <a:srgbClr val="85976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16076" cy="1104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749168" y="3919880"/>
            <a:ext cx="826154" cy="82615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9766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35356" y="4411877"/>
            <a:ext cx="4617289" cy="4013440"/>
            <a:chOff x="0" y="0"/>
            <a:chExt cx="1216076" cy="10570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16076" cy="1057038"/>
            </a:xfrm>
            <a:custGeom>
              <a:avLst/>
              <a:gdLst/>
              <a:ahLst/>
              <a:cxnLst/>
              <a:rect r="r" b="b" t="t" l="l"/>
              <a:pathLst>
                <a:path h="1057038" w="1216076">
                  <a:moveTo>
                    <a:pt x="85513" y="0"/>
                  </a:moveTo>
                  <a:lnTo>
                    <a:pt x="1130563" y="0"/>
                  </a:lnTo>
                  <a:cubicBezTo>
                    <a:pt x="1177791" y="0"/>
                    <a:pt x="1216076" y="38285"/>
                    <a:pt x="1216076" y="85513"/>
                  </a:cubicBezTo>
                  <a:lnTo>
                    <a:pt x="1216076" y="971525"/>
                  </a:lnTo>
                  <a:cubicBezTo>
                    <a:pt x="1216076" y="1018752"/>
                    <a:pt x="1177791" y="1057038"/>
                    <a:pt x="1130563" y="1057038"/>
                  </a:cubicBezTo>
                  <a:lnTo>
                    <a:pt x="85513" y="1057038"/>
                  </a:lnTo>
                  <a:cubicBezTo>
                    <a:pt x="38285" y="1057038"/>
                    <a:pt x="0" y="1018752"/>
                    <a:pt x="0" y="971525"/>
                  </a:cubicBezTo>
                  <a:lnTo>
                    <a:pt x="0" y="85513"/>
                  </a:lnTo>
                  <a:cubicBezTo>
                    <a:pt x="0" y="38285"/>
                    <a:pt x="38285" y="0"/>
                    <a:pt x="85513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216076" cy="1104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814594" y="4411877"/>
            <a:ext cx="4617289" cy="4013440"/>
            <a:chOff x="0" y="0"/>
            <a:chExt cx="1216076" cy="10570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16076" cy="1057038"/>
            </a:xfrm>
            <a:custGeom>
              <a:avLst/>
              <a:gdLst/>
              <a:ahLst/>
              <a:cxnLst/>
              <a:rect r="r" b="b" t="t" l="l"/>
              <a:pathLst>
                <a:path h="1057038" w="1216076">
                  <a:moveTo>
                    <a:pt x="85513" y="0"/>
                  </a:moveTo>
                  <a:lnTo>
                    <a:pt x="1130563" y="0"/>
                  </a:lnTo>
                  <a:cubicBezTo>
                    <a:pt x="1177791" y="0"/>
                    <a:pt x="1216076" y="38285"/>
                    <a:pt x="1216076" y="85513"/>
                  </a:cubicBezTo>
                  <a:lnTo>
                    <a:pt x="1216076" y="971525"/>
                  </a:lnTo>
                  <a:cubicBezTo>
                    <a:pt x="1216076" y="1018752"/>
                    <a:pt x="1177791" y="1057038"/>
                    <a:pt x="1130563" y="1057038"/>
                  </a:cubicBezTo>
                  <a:lnTo>
                    <a:pt x="85513" y="1057038"/>
                  </a:lnTo>
                  <a:cubicBezTo>
                    <a:pt x="38285" y="1057038"/>
                    <a:pt x="0" y="1018752"/>
                    <a:pt x="0" y="971525"/>
                  </a:cubicBezTo>
                  <a:lnTo>
                    <a:pt x="0" y="85513"/>
                  </a:lnTo>
                  <a:cubicBezTo>
                    <a:pt x="0" y="38285"/>
                    <a:pt x="38285" y="0"/>
                    <a:pt x="8551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D1723A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216076" cy="1104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730923" y="3919880"/>
            <a:ext cx="826154" cy="82615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723A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710162" y="3919880"/>
            <a:ext cx="826154" cy="82615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D1723A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082314" y="4711061"/>
            <a:ext cx="4120857" cy="101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agrid Text Bold"/>
              </a:rPr>
              <a:t>Offline Functionality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01817" y="4711061"/>
            <a:ext cx="4120857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agrid Text Bold"/>
              </a:rPr>
              <a:t>Fast Load Times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62810" y="4711061"/>
            <a:ext cx="4120857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Hagrid Text Bold"/>
              </a:rPr>
              <a:t>Push Notifications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54842" y="5851521"/>
            <a:ext cx="3775800" cy="248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elios Extended"/>
              </a:rPr>
              <a:t>Implemented a service worker to cache essential resources, enabling offline access to your E-commerce PWA even in low or no internet connectivity scenarios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74345" y="5908671"/>
            <a:ext cx="3775800" cy="213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elios Extended"/>
              </a:rPr>
              <a:t>Register and activate the service worker to intercept network requests, allowing cached resources to load quickly and improving overall performance.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88845" y="4089539"/>
            <a:ext cx="346800" cy="43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agrid Text Bold"/>
              </a:rPr>
              <a:t>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969342" y="4089539"/>
            <a:ext cx="346800" cy="43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agrid Text Bold"/>
              </a:rPr>
              <a:t>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48194" y="4089539"/>
            <a:ext cx="346800" cy="43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43434"/>
                </a:solidFill>
                <a:latin typeface="Hagrid Text Bold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235339" y="5908671"/>
            <a:ext cx="3775800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43434"/>
                </a:solidFill>
                <a:latin typeface="Helios Extended"/>
              </a:rPr>
              <a:t>push events to deliver timely notifications to users, keeping them informed about new offers, promotions, or updates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-2001148">
            <a:off x="1774135" y="1495609"/>
            <a:ext cx="655364" cy="673896"/>
          </a:xfrm>
          <a:custGeom>
            <a:avLst/>
            <a:gdLst/>
            <a:ahLst/>
            <a:cxnLst/>
            <a:rect r="r" b="b" t="t" l="l"/>
            <a:pathLst>
              <a:path h="673896" w="655364">
                <a:moveTo>
                  <a:pt x="0" y="0"/>
                </a:moveTo>
                <a:lnTo>
                  <a:pt x="655364" y="0"/>
                </a:lnTo>
                <a:lnTo>
                  <a:pt x="655364" y="673896"/>
                </a:lnTo>
                <a:lnTo>
                  <a:pt x="0" y="673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1369538">
            <a:off x="16104201" y="2968046"/>
            <a:ext cx="655364" cy="673896"/>
          </a:xfrm>
          <a:custGeom>
            <a:avLst/>
            <a:gdLst/>
            <a:ahLst/>
            <a:cxnLst/>
            <a:rect r="r" b="b" t="t" l="l"/>
            <a:pathLst>
              <a:path h="673896" w="655364">
                <a:moveTo>
                  <a:pt x="0" y="0"/>
                </a:moveTo>
                <a:lnTo>
                  <a:pt x="655364" y="0"/>
                </a:lnTo>
                <a:lnTo>
                  <a:pt x="655364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72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19893" y="-270577"/>
            <a:ext cx="12316295" cy="10828155"/>
            <a:chOff x="0" y="0"/>
            <a:chExt cx="3243798" cy="2851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43798" cy="2851860"/>
            </a:xfrm>
            <a:custGeom>
              <a:avLst/>
              <a:gdLst/>
              <a:ahLst/>
              <a:cxnLst/>
              <a:rect r="r" b="b" t="t" l="l"/>
              <a:pathLst>
                <a:path h="2851860" w="3243798">
                  <a:moveTo>
                    <a:pt x="32058" y="0"/>
                  </a:moveTo>
                  <a:lnTo>
                    <a:pt x="3211740" y="0"/>
                  </a:lnTo>
                  <a:cubicBezTo>
                    <a:pt x="3220242" y="0"/>
                    <a:pt x="3228396" y="3378"/>
                    <a:pt x="3234408" y="9390"/>
                  </a:cubicBezTo>
                  <a:cubicBezTo>
                    <a:pt x="3240420" y="15402"/>
                    <a:pt x="3243798" y="23556"/>
                    <a:pt x="3243798" y="32058"/>
                  </a:cubicBezTo>
                  <a:lnTo>
                    <a:pt x="3243798" y="2819802"/>
                  </a:lnTo>
                  <a:cubicBezTo>
                    <a:pt x="3243798" y="2828304"/>
                    <a:pt x="3240420" y="2836458"/>
                    <a:pt x="3234408" y="2842470"/>
                  </a:cubicBezTo>
                  <a:cubicBezTo>
                    <a:pt x="3228396" y="2848482"/>
                    <a:pt x="3220242" y="2851860"/>
                    <a:pt x="3211740" y="2851860"/>
                  </a:cubicBezTo>
                  <a:lnTo>
                    <a:pt x="32058" y="2851860"/>
                  </a:lnTo>
                  <a:cubicBezTo>
                    <a:pt x="23556" y="2851860"/>
                    <a:pt x="15402" y="2848482"/>
                    <a:pt x="9390" y="2842470"/>
                  </a:cubicBezTo>
                  <a:cubicBezTo>
                    <a:pt x="3378" y="2836458"/>
                    <a:pt x="0" y="2828304"/>
                    <a:pt x="0" y="2819802"/>
                  </a:cubicBezTo>
                  <a:lnTo>
                    <a:pt x="0" y="32058"/>
                  </a:lnTo>
                  <a:cubicBezTo>
                    <a:pt x="0" y="23556"/>
                    <a:pt x="3378" y="15402"/>
                    <a:pt x="9390" y="9390"/>
                  </a:cubicBezTo>
                  <a:cubicBezTo>
                    <a:pt x="15402" y="3378"/>
                    <a:pt x="23556" y="0"/>
                    <a:pt x="32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243798" cy="28994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16444" y="519705"/>
            <a:ext cx="11696651" cy="9375938"/>
            <a:chOff x="0" y="0"/>
            <a:chExt cx="3080599" cy="24693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80600" cy="2469383"/>
            </a:xfrm>
            <a:custGeom>
              <a:avLst/>
              <a:gdLst/>
              <a:ahLst/>
              <a:cxnLst/>
              <a:rect r="r" b="b" t="t" l="l"/>
              <a:pathLst>
                <a:path h="2469383" w="3080600">
                  <a:moveTo>
                    <a:pt x="33756" y="0"/>
                  </a:moveTo>
                  <a:lnTo>
                    <a:pt x="3046843" y="0"/>
                  </a:lnTo>
                  <a:cubicBezTo>
                    <a:pt x="3065486" y="0"/>
                    <a:pt x="3080600" y="15113"/>
                    <a:pt x="3080600" y="33756"/>
                  </a:cubicBezTo>
                  <a:lnTo>
                    <a:pt x="3080600" y="2435627"/>
                  </a:lnTo>
                  <a:cubicBezTo>
                    <a:pt x="3080600" y="2454270"/>
                    <a:pt x="3065486" y="2469383"/>
                    <a:pt x="3046843" y="2469383"/>
                  </a:cubicBezTo>
                  <a:lnTo>
                    <a:pt x="33756" y="2469383"/>
                  </a:lnTo>
                  <a:cubicBezTo>
                    <a:pt x="24804" y="2469383"/>
                    <a:pt x="16218" y="2465827"/>
                    <a:pt x="9887" y="2459496"/>
                  </a:cubicBezTo>
                  <a:cubicBezTo>
                    <a:pt x="3556" y="2453165"/>
                    <a:pt x="0" y="2444579"/>
                    <a:pt x="0" y="2435627"/>
                  </a:cubicBezTo>
                  <a:lnTo>
                    <a:pt x="0" y="33756"/>
                  </a:lnTo>
                  <a:cubicBezTo>
                    <a:pt x="0" y="15113"/>
                    <a:pt x="15113" y="0"/>
                    <a:pt x="33756" y="0"/>
                  </a:cubicBezTo>
                  <a:close/>
                </a:path>
              </a:pathLst>
            </a:custGeom>
            <a:solidFill>
              <a:srgbClr val="85976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3080599" cy="2555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2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27652" y="1041995"/>
            <a:ext cx="1170656" cy="7675920"/>
            <a:chOff x="0" y="0"/>
            <a:chExt cx="1560875" cy="102345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4335" y="1304384"/>
              <a:ext cx="1486540" cy="1207813"/>
            </a:xfrm>
            <a:custGeom>
              <a:avLst/>
              <a:gdLst/>
              <a:ahLst/>
              <a:cxnLst/>
              <a:rect r="r" b="b" t="t" l="l"/>
              <a:pathLst>
                <a:path h="1207813" w="1486540">
                  <a:moveTo>
                    <a:pt x="0" y="0"/>
                  </a:moveTo>
                  <a:lnTo>
                    <a:pt x="1486540" y="0"/>
                  </a:lnTo>
                  <a:lnTo>
                    <a:pt x="1486540" y="1207813"/>
                  </a:lnTo>
                  <a:lnTo>
                    <a:pt x="0" y="1207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712" y="0"/>
              <a:ext cx="1472828" cy="1196673"/>
            </a:xfrm>
            <a:custGeom>
              <a:avLst/>
              <a:gdLst/>
              <a:ahLst/>
              <a:cxnLst/>
              <a:rect r="r" b="b" t="t" l="l"/>
              <a:pathLst>
                <a:path h="1196673" w="1472828">
                  <a:moveTo>
                    <a:pt x="0" y="0"/>
                  </a:moveTo>
                  <a:lnTo>
                    <a:pt x="1472828" y="0"/>
                  </a:lnTo>
                  <a:lnTo>
                    <a:pt x="1472828" y="1196673"/>
                  </a:lnTo>
                  <a:lnTo>
                    <a:pt x="0" y="1196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712" y="2615601"/>
              <a:ext cx="1479684" cy="1202243"/>
            </a:xfrm>
            <a:custGeom>
              <a:avLst/>
              <a:gdLst/>
              <a:ahLst/>
              <a:cxnLst/>
              <a:rect r="r" b="b" t="t" l="l"/>
              <a:pathLst>
                <a:path h="1202243" w="1479684">
                  <a:moveTo>
                    <a:pt x="0" y="0"/>
                  </a:moveTo>
                  <a:lnTo>
                    <a:pt x="1479683" y="0"/>
                  </a:lnTo>
                  <a:lnTo>
                    <a:pt x="1479683" y="1202243"/>
                  </a:lnTo>
                  <a:lnTo>
                    <a:pt x="0" y="1202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3921248"/>
              <a:ext cx="1486540" cy="1207813"/>
            </a:xfrm>
            <a:custGeom>
              <a:avLst/>
              <a:gdLst/>
              <a:ahLst/>
              <a:cxnLst/>
              <a:rect r="r" b="b" t="t" l="l"/>
              <a:pathLst>
                <a:path h="1207813" w="1486540">
                  <a:moveTo>
                    <a:pt x="0" y="0"/>
                  </a:moveTo>
                  <a:lnTo>
                    <a:pt x="1486540" y="0"/>
                  </a:lnTo>
                  <a:lnTo>
                    <a:pt x="1486540" y="1207813"/>
                  </a:lnTo>
                  <a:lnTo>
                    <a:pt x="0" y="1207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4335" y="5232465"/>
              <a:ext cx="1419060" cy="1152986"/>
            </a:xfrm>
            <a:custGeom>
              <a:avLst/>
              <a:gdLst/>
              <a:ahLst/>
              <a:cxnLst/>
              <a:rect r="r" b="b" t="t" l="l"/>
              <a:pathLst>
                <a:path h="1152986" w="1419060">
                  <a:moveTo>
                    <a:pt x="0" y="0"/>
                  </a:moveTo>
                  <a:lnTo>
                    <a:pt x="1419060" y="0"/>
                  </a:lnTo>
                  <a:lnTo>
                    <a:pt x="1419060" y="1152986"/>
                  </a:lnTo>
                  <a:lnTo>
                    <a:pt x="0" y="1152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4335" y="7822815"/>
              <a:ext cx="1421247" cy="1155947"/>
            </a:xfrm>
            <a:custGeom>
              <a:avLst/>
              <a:gdLst/>
              <a:ahLst/>
              <a:cxnLst/>
              <a:rect r="r" b="b" t="t" l="l"/>
              <a:pathLst>
                <a:path h="1155947" w="1421247">
                  <a:moveTo>
                    <a:pt x="0" y="0"/>
                  </a:moveTo>
                  <a:lnTo>
                    <a:pt x="1421247" y="0"/>
                  </a:lnTo>
                  <a:lnTo>
                    <a:pt x="1421247" y="1155947"/>
                  </a:lnTo>
                  <a:lnTo>
                    <a:pt x="0" y="1155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5293" y="9082166"/>
              <a:ext cx="1421247" cy="1152394"/>
            </a:xfrm>
            <a:custGeom>
              <a:avLst/>
              <a:gdLst/>
              <a:ahLst/>
              <a:cxnLst/>
              <a:rect r="r" b="b" t="t" l="l"/>
              <a:pathLst>
                <a:path h="1152394" w="1421247">
                  <a:moveTo>
                    <a:pt x="0" y="0"/>
                  </a:moveTo>
                  <a:lnTo>
                    <a:pt x="1421247" y="0"/>
                  </a:lnTo>
                  <a:lnTo>
                    <a:pt x="1421247" y="1152394"/>
                  </a:lnTo>
                  <a:lnTo>
                    <a:pt x="0" y="115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2930" y="6566425"/>
              <a:ext cx="1421247" cy="1152986"/>
            </a:xfrm>
            <a:custGeom>
              <a:avLst/>
              <a:gdLst/>
              <a:ahLst/>
              <a:cxnLst/>
              <a:rect r="r" b="b" t="t" l="l"/>
              <a:pathLst>
                <a:path h="1152986" w="1421247">
                  <a:moveTo>
                    <a:pt x="0" y="0"/>
                  </a:moveTo>
                  <a:lnTo>
                    <a:pt x="1421247" y="0"/>
                  </a:lnTo>
                  <a:lnTo>
                    <a:pt x="1421247" y="1152986"/>
                  </a:lnTo>
                  <a:lnTo>
                    <a:pt x="0" y="1152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-605256" y="3446239"/>
            <a:ext cx="6721700" cy="9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7"/>
              </a:lnSpc>
            </a:pPr>
            <a:r>
              <a:rPr lang="en-US" sz="6887">
                <a:solidFill>
                  <a:srgbClr val="000000"/>
                </a:solidFill>
                <a:latin typeface="Hagrid Text Bold"/>
              </a:rPr>
              <a:t>Overview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88164" y="963609"/>
            <a:ext cx="3000741" cy="789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4499" strike="noStrike" u="none">
                <a:solidFill>
                  <a:srgbClr val="000000"/>
                </a:solidFill>
                <a:latin typeface="Hagrid Text Bold"/>
              </a:rPr>
              <a:t>Abstract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88164" y="1972391"/>
            <a:ext cx="4276606" cy="777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4499" strike="noStrike" u="none">
                <a:solidFill>
                  <a:srgbClr val="000000"/>
                </a:solidFill>
                <a:latin typeface="Hagrid Text Bold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79997" y="2968706"/>
            <a:ext cx="3536037" cy="777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4499" strike="noStrike" u="none">
                <a:solidFill>
                  <a:srgbClr val="000000"/>
                </a:solidFill>
                <a:latin typeface="Hagrid Text Bold"/>
              </a:rPr>
              <a:t>Objectives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50752" y="3968196"/>
            <a:ext cx="8639492" cy="777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4499" strike="noStrike" u="none">
                <a:solidFill>
                  <a:srgbClr val="000000"/>
                </a:solidFill>
                <a:latin typeface="Hagrid Text Bold"/>
              </a:rPr>
              <a:t>Software Requirements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79997" y="4964512"/>
            <a:ext cx="5345192" cy="777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4499" strike="noStrike" u="none">
                <a:solidFill>
                  <a:srgbClr val="000000"/>
                </a:solidFill>
                <a:latin typeface="Hagrid Text Bold"/>
              </a:rPr>
              <a:t>Implementation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88164" y="5960828"/>
            <a:ext cx="4546878" cy="777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4499" strike="noStrike" u="none">
                <a:solidFill>
                  <a:srgbClr val="000000"/>
                </a:solidFill>
                <a:latin typeface="Hagrid Text Bold"/>
              </a:rPr>
              <a:t>Future Scope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88164" y="6909833"/>
            <a:ext cx="3738920" cy="777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4499" strike="noStrike" u="none">
                <a:solidFill>
                  <a:srgbClr val="000000"/>
                </a:solidFill>
                <a:latin typeface="Hagrid Text Bold"/>
              </a:rPr>
              <a:t>Conclusion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679997" y="7906148"/>
            <a:ext cx="3577114" cy="777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4499" strike="noStrike" u="none">
                <a:solidFill>
                  <a:srgbClr val="000000"/>
                </a:solidFill>
                <a:latin typeface="Hagrid Text Bold"/>
              </a:rPr>
              <a:t>Reference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2244985">
            <a:off x="-25480" y="6768899"/>
            <a:ext cx="2378685" cy="2445948"/>
          </a:xfrm>
          <a:custGeom>
            <a:avLst/>
            <a:gdLst/>
            <a:ahLst/>
            <a:cxnLst/>
            <a:rect r="r" b="b" t="t" l="l"/>
            <a:pathLst>
              <a:path h="2445948" w="2378685">
                <a:moveTo>
                  <a:pt x="0" y="0"/>
                </a:moveTo>
                <a:lnTo>
                  <a:pt x="2378684" y="0"/>
                </a:lnTo>
                <a:lnTo>
                  <a:pt x="2378684" y="2445948"/>
                </a:lnTo>
                <a:lnTo>
                  <a:pt x="0" y="244594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72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01817" y="1500904"/>
            <a:ext cx="14104399" cy="180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52"/>
              </a:lnSpc>
            </a:pPr>
            <a:r>
              <a:rPr lang="en-US" sz="13052">
                <a:solidFill>
                  <a:srgbClr val="343434"/>
                </a:solidFill>
                <a:latin typeface="Hagrid Text Bold"/>
              </a:rPr>
              <a:t>FEATURES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53601" y="4411877"/>
            <a:ext cx="4617289" cy="4013440"/>
            <a:chOff x="0" y="0"/>
            <a:chExt cx="1216076" cy="10570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6076" cy="1057038"/>
            </a:xfrm>
            <a:custGeom>
              <a:avLst/>
              <a:gdLst/>
              <a:ahLst/>
              <a:cxnLst/>
              <a:rect r="r" b="b" t="t" l="l"/>
              <a:pathLst>
                <a:path h="1057038" w="1216076">
                  <a:moveTo>
                    <a:pt x="85513" y="0"/>
                  </a:moveTo>
                  <a:lnTo>
                    <a:pt x="1130563" y="0"/>
                  </a:lnTo>
                  <a:cubicBezTo>
                    <a:pt x="1177791" y="0"/>
                    <a:pt x="1216076" y="38285"/>
                    <a:pt x="1216076" y="85513"/>
                  </a:cubicBezTo>
                  <a:lnTo>
                    <a:pt x="1216076" y="971525"/>
                  </a:lnTo>
                  <a:cubicBezTo>
                    <a:pt x="1216076" y="1018752"/>
                    <a:pt x="1177791" y="1057038"/>
                    <a:pt x="1130563" y="1057038"/>
                  </a:cubicBezTo>
                  <a:lnTo>
                    <a:pt x="85513" y="1057038"/>
                  </a:lnTo>
                  <a:cubicBezTo>
                    <a:pt x="38285" y="1057038"/>
                    <a:pt x="0" y="1018752"/>
                    <a:pt x="0" y="971525"/>
                  </a:cubicBezTo>
                  <a:lnTo>
                    <a:pt x="0" y="85513"/>
                  </a:lnTo>
                  <a:cubicBezTo>
                    <a:pt x="0" y="38285"/>
                    <a:pt x="38285" y="0"/>
                    <a:pt x="85513" y="0"/>
                  </a:cubicBezTo>
                  <a:close/>
                </a:path>
              </a:pathLst>
            </a:custGeom>
            <a:solidFill>
              <a:srgbClr val="85976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16076" cy="1104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749168" y="3919880"/>
            <a:ext cx="826154" cy="82615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9766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35356" y="4411877"/>
            <a:ext cx="4617289" cy="4013440"/>
            <a:chOff x="0" y="0"/>
            <a:chExt cx="1216076" cy="10570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16076" cy="1057038"/>
            </a:xfrm>
            <a:custGeom>
              <a:avLst/>
              <a:gdLst/>
              <a:ahLst/>
              <a:cxnLst/>
              <a:rect r="r" b="b" t="t" l="l"/>
              <a:pathLst>
                <a:path h="1057038" w="1216076">
                  <a:moveTo>
                    <a:pt x="85513" y="0"/>
                  </a:moveTo>
                  <a:lnTo>
                    <a:pt x="1130563" y="0"/>
                  </a:lnTo>
                  <a:cubicBezTo>
                    <a:pt x="1177791" y="0"/>
                    <a:pt x="1216076" y="38285"/>
                    <a:pt x="1216076" y="85513"/>
                  </a:cubicBezTo>
                  <a:lnTo>
                    <a:pt x="1216076" y="971525"/>
                  </a:lnTo>
                  <a:cubicBezTo>
                    <a:pt x="1216076" y="1018752"/>
                    <a:pt x="1177791" y="1057038"/>
                    <a:pt x="1130563" y="1057038"/>
                  </a:cubicBezTo>
                  <a:lnTo>
                    <a:pt x="85513" y="1057038"/>
                  </a:lnTo>
                  <a:cubicBezTo>
                    <a:pt x="38285" y="1057038"/>
                    <a:pt x="0" y="1018752"/>
                    <a:pt x="0" y="971525"/>
                  </a:cubicBezTo>
                  <a:lnTo>
                    <a:pt x="0" y="85513"/>
                  </a:lnTo>
                  <a:cubicBezTo>
                    <a:pt x="0" y="38285"/>
                    <a:pt x="38285" y="0"/>
                    <a:pt x="85513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216076" cy="1104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814594" y="4411877"/>
            <a:ext cx="4617289" cy="4013440"/>
            <a:chOff x="0" y="0"/>
            <a:chExt cx="1216076" cy="10570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16076" cy="1057038"/>
            </a:xfrm>
            <a:custGeom>
              <a:avLst/>
              <a:gdLst/>
              <a:ahLst/>
              <a:cxnLst/>
              <a:rect r="r" b="b" t="t" l="l"/>
              <a:pathLst>
                <a:path h="1057038" w="1216076">
                  <a:moveTo>
                    <a:pt x="85513" y="0"/>
                  </a:moveTo>
                  <a:lnTo>
                    <a:pt x="1130563" y="0"/>
                  </a:lnTo>
                  <a:cubicBezTo>
                    <a:pt x="1177791" y="0"/>
                    <a:pt x="1216076" y="38285"/>
                    <a:pt x="1216076" y="85513"/>
                  </a:cubicBezTo>
                  <a:lnTo>
                    <a:pt x="1216076" y="971525"/>
                  </a:lnTo>
                  <a:cubicBezTo>
                    <a:pt x="1216076" y="1018752"/>
                    <a:pt x="1177791" y="1057038"/>
                    <a:pt x="1130563" y="1057038"/>
                  </a:cubicBezTo>
                  <a:lnTo>
                    <a:pt x="85513" y="1057038"/>
                  </a:lnTo>
                  <a:cubicBezTo>
                    <a:pt x="38285" y="1057038"/>
                    <a:pt x="0" y="1018752"/>
                    <a:pt x="0" y="971525"/>
                  </a:cubicBezTo>
                  <a:lnTo>
                    <a:pt x="0" y="85513"/>
                  </a:lnTo>
                  <a:cubicBezTo>
                    <a:pt x="0" y="38285"/>
                    <a:pt x="38285" y="0"/>
                    <a:pt x="8551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D1723A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216076" cy="1104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730923" y="3919880"/>
            <a:ext cx="826154" cy="82615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723A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710162" y="3919880"/>
            <a:ext cx="826154" cy="82615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D1723A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082314" y="4711061"/>
            <a:ext cx="4120857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agrid Text Bold"/>
              </a:rPr>
              <a:t>App-like Interface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01817" y="4711061"/>
            <a:ext cx="4120857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agrid Text Bold"/>
              </a:rPr>
              <a:t>Installation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62810" y="4711061"/>
            <a:ext cx="4120857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Hagrid Text Bold"/>
              </a:rPr>
              <a:t>Security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54842" y="5918196"/>
            <a:ext cx="3775800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Helios Extended"/>
              </a:rPr>
              <a:t>PWAs provide a native app-like experience, including smooth animations and interactions.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74345" y="5908671"/>
            <a:ext cx="3775800" cy="213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elios Extended"/>
              </a:rPr>
              <a:t>Users can install PWAs on their device's home screen without going through an app store, saving storage space and offering easy access.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88845" y="4089539"/>
            <a:ext cx="346800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agrid Text Bold"/>
              </a:rPr>
              <a:t>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969342" y="4089539"/>
            <a:ext cx="346800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agrid Text Bold"/>
              </a:rPr>
              <a:t>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48194" y="4089539"/>
            <a:ext cx="346800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43434"/>
                </a:solidFill>
                <a:latin typeface="Hagrid Text Bold"/>
              </a:rPr>
              <a:t>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235339" y="5918196"/>
            <a:ext cx="3775800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343434"/>
                </a:solidFill>
                <a:latin typeface="Helios Extended"/>
              </a:rPr>
              <a:t>PWAs are served over HTTPS, ensuring that data is transmitted securely.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-2001148">
            <a:off x="1774135" y="1495609"/>
            <a:ext cx="655364" cy="673896"/>
          </a:xfrm>
          <a:custGeom>
            <a:avLst/>
            <a:gdLst/>
            <a:ahLst/>
            <a:cxnLst/>
            <a:rect r="r" b="b" t="t" l="l"/>
            <a:pathLst>
              <a:path h="673896" w="655364">
                <a:moveTo>
                  <a:pt x="0" y="0"/>
                </a:moveTo>
                <a:lnTo>
                  <a:pt x="655364" y="0"/>
                </a:lnTo>
                <a:lnTo>
                  <a:pt x="655364" y="673896"/>
                </a:lnTo>
                <a:lnTo>
                  <a:pt x="0" y="673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1369538">
            <a:off x="16104201" y="2968046"/>
            <a:ext cx="655364" cy="673896"/>
          </a:xfrm>
          <a:custGeom>
            <a:avLst/>
            <a:gdLst/>
            <a:ahLst/>
            <a:cxnLst/>
            <a:rect r="r" b="b" t="t" l="l"/>
            <a:pathLst>
              <a:path h="673896" w="655364">
                <a:moveTo>
                  <a:pt x="0" y="0"/>
                </a:moveTo>
                <a:lnTo>
                  <a:pt x="655364" y="0"/>
                </a:lnTo>
                <a:lnTo>
                  <a:pt x="655364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34327">
            <a:off x="16836846" y="1354280"/>
            <a:ext cx="1606892" cy="1652331"/>
          </a:xfrm>
          <a:custGeom>
            <a:avLst/>
            <a:gdLst/>
            <a:ahLst/>
            <a:cxnLst/>
            <a:rect r="r" b="b" t="t" l="l"/>
            <a:pathLst>
              <a:path h="1652331" w="1606892">
                <a:moveTo>
                  <a:pt x="0" y="0"/>
                </a:moveTo>
                <a:lnTo>
                  <a:pt x="1606891" y="0"/>
                </a:lnTo>
                <a:lnTo>
                  <a:pt x="1606891" y="1652330"/>
                </a:lnTo>
                <a:lnTo>
                  <a:pt x="0" y="1652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14799" y="1028700"/>
            <a:ext cx="4375690" cy="9847053"/>
            <a:chOff x="0" y="0"/>
            <a:chExt cx="1152445" cy="25934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2445" cy="2593462"/>
            </a:xfrm>
            <a:custGeom>
              <a:avLst/>
              <a:gdLst/>
              <a:ahLst/>
              <a:cxnLst/>
              <a:rect r="r" b="b" t="t" l="l"/>
              <a:pathLst>
                <a:path h="2593462" w="1152445">
                  <a:moveTo>
                    <a:pt x="90234" y="0"/>
                  </a:moveTo>
                  <a:lnTo>
                    <a:pt x="1062211" y="0"/>
                  </a:lnTo>
                  <a:cubicBezTo>
                    <a:pt x="1086142" y="0"/>
                    <a:pt x="1109094" y="9507"/>
                    <a:pt x="1126016" y="26429"/>
                  </a:cubicBezTo>
                  <a:cubicBezTo>
                    <a:pt x="1142938" y="43351"/>
                    <a:pt x="1152445" y="66303"/>
                    <a:pt x="1152445" y="90234"/>
                  </a:cubicBezTo>
                  <a:lnTo>
                    <a:pt x="1152445" y="2503228"/>
                  </a:lnTo>
                  <a:cubicBezTo>
                    <a:pt x="1152445" y="2553063"/>
                    <a:pt x="1112046" y="2593462"/>
                    <a:pt x="1062211" y="2593462"/>
                  </a:cubicBezTo>
                  <a:lnTo>
                    <a:pt x="90234" y="2593462"/>
                  </a:lnTo>
                  <a:cubicBezTo>
                    <a:pt x="66303" y="2593462"/>
                    <a:pt x="43351" y="2583956"/>
                    <a:pt x="26429" y="2567033"/>
                  </a:cubicBezTo>
                  <a:cubicBezTo>
                    <a:pt x="9507" y="2550111"/>
                    <a:pt x="0" y="2527160"/>
                    <a:pt x="0" y="2503228"/>
                  </a:cubicBezTo>
                  <a:lnTo>
                    <a:pt x="0" y="90234"/>
                  </a:lnTo>
                  <a:cubicBezTo>
                    <a:pt x="0" y="66303"/>
                    <a:pt x="9507" y="43351"/>
                    <a:pt x="26429" y="26429"/>
                  </a:cubicBezTo>
                  <a:cubicBezTo>
                    <a:pt x="43351" y="9507"/>
                    <a:pt x="66303" y="0"/>
                    <a:pt x="90234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152445" cy="2641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4082672" y="2638915"/>
            <a:ext cx="4626792" cy="0"/>
          </a:xfrm>
          <a:prstGeom prst="line">
            <a:avLst/>
          </a:prstGeom>
          <a:ln cap="flat" w="38100">
            <a:solidFill>
              <a:srgbClr val="34343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969561">
            <a:off x="-539299" y="8143970"/>
            <a:ext cx="2167372" cy="2228660"/>
          </a:xfrm>
          <a:custGeom>
            <a:avLst/>
            <a:gdLst/>
            <a:ahLst/>
            <a:cxnLst/>
            <a:rect r="r" b="b" t="t" l="l"/>
            <a:pathLst>
              <a:path h="2228660" w="2167372">
                <a:moveTo>
                  <a:pt x="0" y="0"/>
                </a:moveTo>
                <a:lnTo>
                  <a:pt x="2167373" y="0"/>
                </a:lnTo>
                <a:lnTo>
                  <a:pt x="2167373" y="2228660"/>
                </a:lnTo>
                <a:lnTo>
                  <a:pt x="0" y="222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567187" y="1028700"/>
            <a:ext cx="1111574" cy="1479487"/>
            <a:chOff x="0" y="0"/>
            <a:chExt cx="292760" cy="3896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2760" cy="389659"/>
            </a:xfrm>
            <a:custGeom>
              <a:avLst/>
              <a:gdLst/>
              <a:ahLst/>
              <a:cxnLst/>
              <a:rect r="r" b="b" t="t" l="l"/>
              <a:pathLst>
                <a:path h="389659" w="292760">
                  <a:moveTo>
                    <a:pt x="146380" y="0"/>
                  </a:moveTo>
                  <a:lnTo>
                    <a:pt x="146380" y="0"/>
                  </a:lnTo>
                  <a:cubicBezTo>
                    <a:pt x="185203" y="0"/>
                    <a:pt x="222435" y="15422"/>
                    <a:pt x="249887" y="42874"/>
                  </a:cubicBezTo>
                  <a:cubicBezTo>
                    <a:pt x="277338" y="70325"/>
                    <a:pt x="292760" y="107558"/>
                    <a:pt x="292760" y="146380"/>
                  </a:cubicBezTo>
                  <a:lnTo>
                    <a:pt x="292760" y="243279"/>
                  </a:lnTo>
                  <a:cubicBezTo>
                    <a:pt x="292760" y="282101"/>
                    <a:pt x="277338" y="319334"/>
                    <a:pt x="249887" y="346785"/>
                  </a:cubicBezTo>
                  <a:cubicBezTo>
                    <a:pt x="222435" y="374237"/>
                    <a:pt x="185203" y="389659"/>
                    <a:pt x="146380" y="389659"/>
                  </a:cubicBezTo>
                  <a:lnTo>
                    <a:pt x="146380" y="389659"/>
                  </a:lnTo>
                  <a:cubicBezTo>
                    <a:pt x="107558" y="389659"/>
                    <a:pt x="70325" y="374237"/>
                    <a:pt x="42874" y="346785"/>
                  </a:cubicBezTo>
                  <a:cubicBezTo>
                    <a:pt x="15422" y="319334"/>
                    <a:pt x="0" y="282101"/>
                    <a:pt x="0" y="243279"/>
                  </a:cubicBezTo>
                  <a:lnTo>
                    <a:pt x="0" y="146380"/>
                  </a:lnTo>
                  <a:cubicBezTo>
                    <a:pt x="0" y="107558"/>
                    <a:pt x="15422" y="70325"/>
                    <a:pt x="42874" y="42874"/>
                  </a:cubicBezTo>
                  <a:cubicBezTo>
                    <a:pt x="70325" y="15422"/>
                    <a:pt x="107558" y="0"/>
                    <a:pt x="146380" y="0"/>
                  </a:cubicBezTo>
                  <a:close/>
                </a:path>
              </a:pathLst>
            </a:custGeom>
            <a:solidFill>
              <a:srgbClr val="85976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92760" cy="437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86617" y="2787759"/>
            <a:ext cx="9276014" cy="3937930"/>
          </a:xfrm>
          <a:custGeom>
            <a:avLst/>
            <a:gdLst/>
            <a:ahLst/>
            <a:cxnLst/>
            <a:rect r="r" b="b" t="t" l="l"/>
            <a:pathLst>
              <a:path h="3937930" w="9276014">
                <a:moveTo>
                  <a:pt x="0" y="0"/>
                </a:moveTo>
                <a:lnTo>
                  <a:pt x="9276014" y="0"/>
                </a:lnTo>
                <a:lnTo>
                  <a:pt x="9276014" y="3937931"/>
                </a:lnTo>
                <a:lnTo>
                  <a:pt x="0" y="3937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09464" y="5952226"/>
            <a:ext cx="6966439" cy="4098282"/>
          </a:xfrm>
          <a:custGeom>
            <a:avLst/>
            <a:gdLst/>
            <a:ahLst/>
            <a:cxnLst/>
            <a:rect r="r" b="b" t="t" l="l"/>
            <a:pathLst>
              <a:path h="4098282" w="6966439">
                <a:moveTo>
                  <a:pt x="0" y="0"/>
                </a:moveTo>
                <a:lnTo>
                  <a:pt x="6966439" y="0"/>
                </a:lnTo>
                <a:lnTo>
                  <a:pt x="6966439" y="4098282"/>
                </a:lnTo>
                <a:lnTo>
                  <a:pt x="0" y="4098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35" r="-35105" b="-413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23490" y="798262"/>
            <a:ext cx="12312206" cy="138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343434"/>
                </a:solidFill>
                <a:latin typeface="Hagrid Text Bold"/>
              </a:rPr>
              <a:t>Implementation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61449" y="2113770"/>
            <a:ext cx="5432117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Hagrid Text Bold"/>
              </a:rPr>
              <a:t>Home Page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34327">
            <a:off x="16836846" y="1354280"/>
            <a:ext cx="1606892" cy="1652331"/>
          </a:xfrm>
          <a:custGeom>
            <a:avLst/>
            <a:gdLst/>
            <a:ahLst/>
            <a:cxnLst/>
            <a:rect r="r" b="b" t="t" l="l"/>
            <a:pathLst>
              <a:path h="1652331" w="1606892">
                <a:moveTo>
                  <a:pt x="0" y="0"/>
                </a:moveTo>
                <a:lnTo>
                  <a:pt x="1606891" y="0"/>
                </a:lnTo>
                <a:lnTo>
                  <a:pt x="1606891" y="1652330"/>
                </a:lnTo>
                <a:lnTo>
                  <a:pt x="0" y="1652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14799" y="1028700"/>
            <a:ext cx="4375690" cy="9847053"/>
            <a:chOff x="0" y="0"/>
            <a:chExt cx="1152445" cy="25934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2445" cy="2593462"/>
            </a:xfrm>
            <a:custGeom>
              <a:avLst/>
              <a:gdLst/>
              <a:ahLst/>
              <a:cxnLst/>
              <a:rect r="r" b="b" t="t" l="l"/>
              <a:pathLst>
                <a:path h="2593462" w="1152445">
                  <a:moveTo>
                    <a:pt x="90234" y="0"/>
                  </a:moveTo>
                  <a:lnTo>
                    <a:pt x="1062211" y="0"/>
                  </a:lnTo>
                  <a:cubicBezTo>
                    <a:pt x="1086142" y="0"/>
                    <a:pt x="1109094" y="9507"/>
                    <a:pt x="1126016" y="26429"/>
                  </a:cubicBezTo>
                  <a:cubicBezTo>
                    <a:pt x="1142938" y="43351"/>
                    <a:pt x="1152445" y="66303"/>
                    <a:pt x="1152445" y="90234"/>
                  </a:cubicBezTo>
                  <a:lnTo>
                    <a:pt x="1152445" y="2503228"/>
                  </a:lnTo>
                  <a:cubicBezTo>
                    <a:pt x="1152445" y="2553063"/>
                    <a:pt x="1112046" y="2593462"/>
                    <a:pt x="1062211" y="2593462"/>
                  </a:cubicBezTo>
                  <a:lnTo>
                    <a:pt x="90234" y="2593462"/>
                  </a:lnTo>
                  <a:cubicBezTo>
                    <a:pt x="66303" y="2593462"/>
                    <a:pt x="43351" y="2583956"/>
                    <a:pt x="26429" y="2567033"/>
                  </a:cubicBezTo>
                  <a:cubicBezTo>
                    <a:pt x="9507" y="2550111"/>
                    <a:pt x="0" y="2527160"/>
                    <a:pt x="0" y="2503228"/>
                  </a:cubicBezTo>
                  <a:lnTo>
                    <a:pt x="0" y="90234"/>
                  </a:lnTo>
                  <a:cubicBezTo>
                    <a:pt x="0" y="66303"/>
                    <a:pt x="9507" y="43351"/>
                    <a:pt x="26429" y="26429"/>
                  </a:cubicBezTo>
                  <a:cubicBezTo>
                    <a:pt x="43351" y="9507"/>
                    <a:pt x="66303" y="0"/>
                    <a:pt x="90234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152445" cy="2641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538481" y="2638915"/>
            <a:ext cx="4626792" cy="0"/>
          </a:xfrm>
          <a:prstGeom prst="line">
            <a:avLst/>
          </a:prstGeom>
          <a:ln cap="flat" w="38100">
            <a:solidFill>
              <a:srgbClr val="34343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969561">
            <a:off x="-539299" y="8143970"/>
            <a:ext cx="2167372" cy="2228660"/>
          </a:xfrm>
          <a:custGeom>
            <a:avLst/>
            <a:gdLst/>
            <a:ahLst/>
            <a:cxnLst/>
            <a:rect r="r" b="b" t="t" l="l"/>
            <a:pathLst>
              <a:path h="2228660" w="2167372">
                <a:moveTo>
                  <a:pt x="0" y="0"/>
                </a:moveTo>
                <a:lnTo>
                  <a:pt x="2167373" y="0"/>
                </a:lnTo>
                <a:lnTo>
                  <a:pt x="2167373" y="2228660"/>
                </a:lnTo>
                <a:lnTo>
                  <a:pt x="0" y="222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567187" y="1028700"/>
            <a:ext cx="1111574" cy="1479487"/>
            <a:chOff x="0" y="0"/>
            <a:chExt cx="292760" cy="3896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2760" cy="389659"/>
            </a:xfrm>
            <a:custGeom>
              <a:avLst/>
              <a:gdLst/>
              <a:ahLst/>
              <a:cxnLst/>
              <a:rect r="r" b="b" t="t" l="l"/>
              <a:pathLst>
                <a:path h="389659" w="292760">
                  <a:moveTo>
                    <a:pt x="146380" y="0"/>
                  </a:moveTo>
                  <a:lnTo>
                    <a:pt x="146380" y="0"/>
                  </a:lnTo>
                  <a:cubicBezTo>
                    <a:pt x="185203" y="0"/>
                    <a:pt x="222435" y="15422"/>
                    <a:pt x="249887" y="42874"/>
                  </a:cubicBezTo>
                  <a:cubicBezTo>
                    <a:pt x="277338" y="70325"/>
                    <a:pt x="292760" y="107558"/>
                    <a:pt x="292760" y="146380"/>
                  </a:cubicBezTo>
                  <a:lnTo>
                    <a:pt x="292760" y="243279"/>
                  </a:lnTo>
                  <a:cubicBezTo>
                    <a:pt x="292760" y="282101"/>
                    <a:pt x="277338" y="319334"/>
                    <a:pt x="249887" y="346785"/>
                  </a:cubicBezTo>
                  <a:cubicBezTo>
                    <a:pt x="222435" y="374237"/>
                    <a:pt x="185203" y="389659"/>
                    <a:pt x="146380" y="389659"/>
                  </a:cubicBezTo>
                  <a:lnTo>
                    <a:pt x="146380" y="389659"/>
                  </a:lnTo>
                  <a:cubicBezTo>
                    <a:pt x="107558" y="389659"/>
                    <a:pt x="70325" y="374237"/>
                    <a:pt x="42874" y="346785"/>
                  </a:cubicBezTo>
                  <a:cubicBezTo>
                    <a:pt x="15422" y="319334"/>
                    <a:pt x="0" y="282101"/>
                    <a:pt x="0" y="243279"/>
                  </a:cubicBezTo>
                  <a:lnTo>
                    <a:pt x="0" y="146380"/>
                  </a:lnTo>
                  <a:cubicBezTo>
                    <a:pt x="0" y="107558"/>
                    <a:pt x="15422" y="70325"/>
                    <a:pt x="42874" y="42874"/>
                  </a:cubicBezTo>
                  <a:cubicBezTo>
                    <a:pt x="70325" y="15422"/>
                    <a:pt x="107558" y="0"/>
                    <a:pt x="146380" y="0"/>
                  </a:cubicBezTo>
                  <a:close/>
                </a:path>
              </a:pathLst>
            </a:custGeom>
            <a:solidFill>
              <a:srgbClr val="85976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92760" cy="437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2866451"/>
            <a:ext cx="9253177" cy="3891237"/>
          </a:xfrm>
          <a:custGeom>
            <a:avLst/>
            <a:gdLst/>
            <a:ahLst/>
            <a:cxnLst/>
            <a:rect r="r" b="b" t="t" l="l"/>
            <a:pathLst>
              <a:path h="3891237" w="9253177">
                <a:moveTo>
                  <a:pt x="0" y="0"/>
                </a:moveTo>
                <a:lnTo>
                  <a:pt x="9253177" y="0"/>
                </a:lnTo>
                <a:lnTo>
                  <a:pt x="9253177" y="3891236"/>
                </a:lnTo>
                <a:lnTo>
                  <a:pt x="0" y="3891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13312" y="7005337"/>
            <a:ext cx="11689332" cy="3109478"/>
          </a:xfrm>
          <a:custGeom>
            <a:avLst/>
            <a:gdLst/>
            <a:ahLst/>
            <a:cxnLst/>
            <a:rect r="r" b="b" t="t" l="l"/>
            <a:pathLst>
              <a:path h="3109478" w="11689332">
                <a:moveTo>
                  <a:pt x="0" y="0"/>
                </a:moveTo>
                <a:lnTo>
                  <a:pt x="11689332" y="0"/>
                </a:lnTo>
                <a:lnTo>
                  <a:pt x="11689332" y="3109479"/>
                </a:lnTo>
                <a:lnTo>
                  <a:pt x="0" y="3109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33" r="0" b="-93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23490" y="474412"/>
            <a:ext cx="12312206" cy="138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343434"/>
                </a:solidFill>
                <a:latin typeface="Hagrid Text Bold"/>
              </a:rPr>
              <a:t>Implementation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8481" y="2113770"/>
            <a:ext cx="5941112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Hagrid Text Bold"/>
              </a:rPr>
              <a:t> service worker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34327">
            <a:off x="16836846" y="1354280"/>
            <a:ext cx="1606892" cy="1652331"/>
          </a:xfrm>
          <a:custGeom>
            <a:avLst/>
            <a:gdLst/>
            <a:ahLst/>
            <a:cxnLst/>
            <a:rect r="r" b="b" t="t" l="l"/>
            <a:pathLst>
              <a:path h="1652331" w="1606892">
                <a:moveTo>
                  <a:pt x="0" y="0"/>
                </a:moveTo>
                <a:lnTo>
                  <a:pt x="1606891" y="0"/>
                </a:lnTo>
                <a:lnTo>
                  <a:pt x="1606891" y="1652330"/>
                </a:lnTo>
                <a:lnTo>
                  <a:pt x="0" y="1652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14799" y="1028700"/>
            <a:ext cx="4375690" cy="9847053"/>
            <a:chOff x="0" y="0"/>
            <a:chExt cx="1152445" cy="25934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2445" cy="2593462"/>
            </a:xfrm>
            <a:custGeom>
              <a:avLst/>
              <a:gdLst/>
              <a:ahLst/>
              <a:cxnLst/>
              <a:rect r="r" b="b" t="t" l="l"/>
              <a:pathLst>
                <a:path h="2593462" w="1152445">
                  <a:moveTo>
                    <a:pt x="90234" y="0"/>
                  </a:moveTo>
                  <a:lnTo>
                    <a:pt x="1062211" y="0"/>
                  </a:lnTo>
                  <a:cubicBezTo>
                    <a:pt x="1086142" y="0"/>
                    <a:pt x="1109094" y="9507"/>
                    <a:pt x="1126016" y="26429"/>
                  </a:cubicBezTo>
                  <a:cubicBezTo>
                    <a:pt x="1142938" y="43351"/>
                    <a:pt x="1152445" y="66303"/>
                    <a:pt x="1152445" y="90234"/>
                  </a:cubicBezTo>
                  <a:lnTo>
                    <a:pt x="1152445" y="2503228"/>
                  </a:lnTo>
                  <a:cubicBezTo>
                    <a:pt x="1152445" y="2553063"/>
                    <a:pt x="1112046" y="2593462"/>
                    <a:pt x="1062211" y="2593462"/>
                  </a:cubicBezTo>
                  <a:lnTo>
                    <a:pt x="90234" y="2593462"/>
                  </a:lnTo>
                  <a:cubicBezTo>
                    <a:pt x="66303" y="2593462"/>
                    <a:pt x="43351" y="2583956"/>
                    <a:pt x="26429" y="2567033"/>
                  </a:cubicBezTo>
                  <a:cubicBezTo>
                    <a:pt x="9507" y="2550111"/>
                    <a:pt x="0" y="2527160"/>
                    <a:pt x="0" y="2503228"/>
                  </a:cubicBezTo>
                  <a:lnTo>
                    <a:pt x="0" y="90234"/>
                  </a:lnTo>
                  <a:cubicBezTo>
                    <a:pt x="0" y="66303"/>
                    <a:pt x="9507" y="43351"/>
                    <a:pt x="26429" y="26429"/>
                  </a:cubicBezTo>
                  <a:cubicBezTo>
                    <a:pt x="43351" y="9507"/>
                    <a:pt x="66303" y="0"/>
                    <a:pt x="90234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152445" cy="2641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700" y="3790660"/>
            <a:ext cx="4626792" cy="0"/>
          </a:xfrm>
          <a:prstGeom prst="line">
            <a:avLst/>
          </a:prstGeom>
          <a:ln cap="flat" w="38100">
            <a:solidFill>
              <a:srgbClr val="34343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969561">
            <a:off x="-539299" y="8143970"/>
            <a:ext cx="2167372" cy="2228660"/>
          </a:xfrm>
          <a:custGeom>
            <a:avLst/>
            <a:gdLst/>
            <a:ahLst/>
            <a:cxnLst/>
            <a:rect r="r" b="b" t="t" l="l"/>
            <a:pathLst>
              <a:path h="2228660" w="2167372">
                <a:moveTo>
                  <a:pt x="0" y="0"/>
                </a:moveTo>
                <a:lnTo>
                  <a:pt x="2167373" y="0"/>
                </a:lnTo>
                <a:lnTo>
                  <a:pt x="2167373" y="2228660"/>
                </a:lnTo>
                <a:lnTo>
                  <a:pt x="0" y="222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567187" y="1028700"/>
            <a:ext cx="1111574" cy="1479487"/>
            <a:chOff x="0" y="0"/>
            <a:chExt cx="292760" cy="3896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2760" cy="389659"/>
            </a:xfrm>
            <a:custGeom>
              <a:avLst/>
              <a:gdLst/>
              <a:ahLst/>
              <a:cxnLst/>
              <a:rect r="r" b="b" t="t" l="l"/>
              <a:pathLst>
                <a:path h="389659" w="292760">
                  <a:moveTo>
                    <a:pt x="146380" y="0"/>
                  </a:moveTo>
                  <a:lnTo>
                    <a:pt x="146380" y="0"/>
                  </a:lnTo>
                  <a:cubicBezTo>
                    <a:pt x="185203" y="0"/>
                    <a:pt x="222435" y="15422"/>
                    <a:pt x="249887" y="42874"/>
                  </a:cubicBezTo>
                  <a:cubicBezTo>
                    <a:pt x="277338" y="70325"/>
                    <a:pt x="292760" y="107558"/>
                    <a:pt x="292760" y="146380"/>
                  </a:cubicBezTo>
                  <a:lnTo>
                    <a:pt x="292760" y="243279"/>
                  </a:lnTo>
                  <a:cubicBezTo>
                    <a:pt x="292760" y="282101"/>
                    <a:pt x="277338" y="319334"/>
                    <a:pt x="249887" y="346785"/>
                  </a:cubicBezTo>
                  <a:cubicBezTo>
                    <a:pt x="222435" y="374237"/>
                    <a:pt x="185203" y="389659"/>
                    <a:pt x="146380" y="389659"/>
                  </a:cubicBezTo>
                  <a:lnTo>
                    <a:pt x="146380" y="389659"/>
                  </a:lnTo>
                  <a:cubicBezTo>
                    <a:pt x="107558" y="389659"/>
                    <a:pt x="70325" y="374237"/>
                    <a:pt x="42874" y="346785"/>
                  </a:cubicBezTo>
                  <a:cubicBezTo>
                    <a:pt x="15422" y="319334"/>
                    <a:pt x="0" y="282101"/>
                    <a:pt x="0" y="243279"/>
                  </a:cubicBezTo>
                  <a:lnTo>
                    <a:pt x="0" y="146380"/>
                  </a:lnTo>
                  <a:cubicBezTo>
                    <a:pt x="0" y="107558"/>
                    <a:pt x="15422" y="70325"/>
                    <a:pt x="42874" y="42874"/>
                  </a:cubicBezTo>
                  <a:cubicBezTo>
                    <a:pt x="70325" y="15422"/>
                    <a:pt x="107558" y="0"/>
                    <a:pt x="146380" y="0"/>
                  </a:cubicBezTo>
                  <a:close/>
                </a:path>
              </a:pathLst>
            </a:custGeom>
            <a:solidFill>
              <a:srgbClr val="85976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92760" cy="437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747377" y="4121036"/>
            <a:ext cx="7582067" cy="4869372"/>
          </a:xfrm>
          <a:custGeom>
            <a:avLst/>
            <a:gdLst/>
            <a:ahLst/>
            <a:cxnLst/>
            <a:rect r="r" b="b" t="t" l="l"/>
            <a:pathLst>
              <a:path h="4869372" w="7582067">
                <a:moveTo>
                  <a:pt x="0" y="0"/>
                </a:moveTo>
                <a:lnTo>
                  <a:pt x="7582067" y="0"/>
                </a:lnTo>
                <a:lnTo>
                  <a:pt x="7582067" y="4869372"/>
                </a:lnTo>
                <a:lnTo>
                  <a:pt x="0" y="4869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4387" y="4552660"/>
            <a:ext cx="6476470" cy="2941854"/>
          </a:xfrm>
          <a:custGeom>
            <a:avLst/>
            <a:gdLst/>
            <a:ahLst/>
            <a:cxnLst/>
            <a:rect r="r" b="b" t="t" l="l"/>
            <a:pathLst>
              <a:path h="2941854" w="6476470">
                <a:moveTo>
                  <a:pt x="0" y="0"/>
                </a:moveTo>
                <a:lnTo>
                  <a:pt x="6476470" y="0"/>
                </a:lnTo>
                <a:lnTo>
                  <a:pt x="6476470" y="2941854"/>
                </a:lnTo>
                <a:lnTo>
                  <a:pt x="0" y="2941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209675"/>
            <a:ext cx="12312206" cy="138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343434"/>
                </a:solidFill>
                <a:latin typeface="Hagrid Text Bold"/>
              </a:rPr>
              <a:t>Implementation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51" y="3265515"/>
            <a:ext cx="5432117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Hagrid Text Bold"/>
              </a:rPr>
              <a:t>fetch, sync and push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34327">
            <a:off x="16836846" y="1354280"/>
            <a:ext cx="1606892" cy="1652331"/>
          </a:xfrm>
          <a:custGeom>
            <a:avLst/>
            <a:gdLst/>
            <a:ahLst/>
            <a:cxnLst/>
            <a:rect r="r" b="b" t="t" l="l"/>
            <a:pathLst>
              <a:path h="1652331" w="1606892">
                <a:moveTo>
                  <a:pt x="0" y="0"/>
                </a:moveTo>
                <a:lnTo>
                  <a:pt x="1606891" y="0"/>
                </a:lnTo>
                <a:lnTo>
                  <a:pt x="1606891" y="1652330"/>
                </a:lnTo>
                <a:lnTo>
                  <a:pt x="0" y="1652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14799" y="1028700"/>
            <a:ext cx="4375690" cy="9847053"/>
            <a:chOff x="0" y="0"/>
            <a:chExt cx="1152445" cy="25934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2445" cy="2593462"/>
            </a:xfrm>
            <a:custGeom>
              <a:avLst/>
              <a:gdLst/>
              <a:ahLst/>
              <a:cxnLst/>
              <a:rect r="r" b="b" t="t" l="l"/>
              <a:pathLst>
                <a:path h="2593462" w="1152445">
                  <a:moveTo>
                    <a:pt x="90234" y="0"/>
                  </a:moveTo>
                  <a:lnTo>
                    <a:pt x="1062211" y="0"/>
                  </a:lnTo>
                  <a:cubicBezTo>
                    <a:pt x="1086142" y="0"/>
                    <a:pt x="1109094" y="9507"/>
                    <a:pt x="1126016" y="26429"/>
                  </a:cubicBezTo>
                  <a:cubicBezTo>
                    <a:pt x="1142938" y="43351"/>
                    <a:pt x="1152445" y="66303"/>
                    <a:pt x="1152445" y="90234"/>
                  </a:cubicBezTo>
                  <a:lnTo>
                    <a:pt x="1152445" y="2503228"/>
                  </a:lnTo>
                  <a:cubicBezTo>
                    <a:pt x="1152445" y="2553063"/>
                    <a:pt x="1112046" y="2593462"/>
                    <a:pt x="1062211" y="2593462"/>
                  </a:cubicBezTo>
                  <a:lnTo>
                    <a:pt x="90234" y="2593462"/>
                  </a:lnTo>
                  <a:cubicBezTo>
                    <a:pt x="66303" y="2593462"/>
                    <a:pt x="43351" y="2583956"/>
                    <a:pt x="26429" y="2567033"/>
                  </a:cubicBezTo>
                  <a:cubicBezTo>
                    <a:pt x="9507" y="2550111"/>
                    <a:pt x="0" y="2527160"/>
                    <a:pt x="0" y="2503228"/>
                  </a:cubicBezTo>
                  <a:lnTo>
                    <a:pt x="0" y="90234"/>
                  </a:lnTo>
                  <a:cubicBezTo>
                    <a:pt x="0" y="66303"/>
                    <a:pt x="9507" y="43351"/>
                    <a:pt x="26429" y="26429"/>
                  </a:cubicBezTo>
                  <a:cubicBezTo>
                    <a:pt x="43351" y="9507"/>
                    <a:pt x="66303" y="0"/>
                    <a:pt x="90234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152445" cy="2641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700" y="3790660"/>
            <a:ext cx="4626792" cy="0"/>
          </a:xfrm>
          <a:prstGeom prst="line">
            <a:avLst/>
          </a:prstGeom>
          <a:ln cap="flat" w="38100">
            <a:solidFill>
              <a:srgbClr val="34343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969561">
            <a:off x="-539299" y="8143970"/>
            <a:ext cx="2167372" cy="2228660"/>
          </a:xfrm>
          <a:custGeom>
            <a:avLst/>
            <a:gdLst/>
            <a:ahLst/>
            <a:cxnLst/>
            <a:rect r="r" b="b" t="t" l="l"/>
            <a:pathLst>
              <a:path h="2228660" w="2167372">
                <a:moveTo>
                  <a:pt x="0" y="0"/>
                </a:moveTo>
                <a:lnTo>
                  <a:pt x="2167373" y="0"/>
                </a:lnTo>
                <a:lnTo>
                  <a:pt x="2167373" y="2228660"/>
                </a:lnTo>
                <a:lnTo>
                  <a:pt x="0" y="222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567187" y="1028700"/>
            <a:ext cx="1111574" cy="1479487"/>
            <a:chOff x="0" y="0"/>
            <a:chExt cx="292760" cy="3896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2760" cy="389659"/>
            </a:xfrm>
            <a:custGeom>
              <a:avLst/>
              <a:gdLst/>
              <a:ahLst/>
              <a:cxnLst/>
              <a:rect r="r" b="b" t="t" l="l"/>
              <a:pathLst>
                <a:path h="389659" w="292760">
                  <a:moveTo>
                    <a:pt x="146380" y="0"/>
                  </a:moveTo>
                  <a:lnTo>
                    <a:pt x="146380" y="0"/>
                  </a:lnTo>
                  <a:cubicBezTo>
                    <a:pt x="185203" y="0"/>
                    <a:pt x="222435" y="15422"/>
                    <a:pt x="249887" y="42874"/>
                  </a:cubicBezTo>
                  <a:cubicBezTo>
                    <a:pt x="277338" y="70325"/>
                    <a:pt x="292760" y="107558"/>
                    <a:pt x="292760" y="146380"/>
                  </a:cubicBezTo>
                  <a:lnTo>
                    <a:pt x="292760" y="243279"/>
                  </a:lnTo>
                  <a:cubicBezTo>
                    <a:pt x="292760" y="282101"/>
                    <a:pt x="277338" y="319334"/>
                    <a:pt x="249887" y="346785"/>
                  </a:cubicBezTo>
                  <a:cubicBezTo>
                    <a:pt x="222435" y="374237"/>
                    <a:pt x="185203" y="389659"/>
                    <a:pt x="146380" y="389659"/>
                  </a:cubicBezTo>
                  <a:lnTo>
                    <a:pt x="146380" y="389659"/>
                  </a:lnTo>
                  <a:cubicBezTo>
                    <a:pt x="107558" y="389659"/>
                    <a:pt x="70325" y="374237"/>
                    <a:pt x="42874" y="346785"/>
                  </a:cubicBezTo>
                  <a:cubicBezTo>
                    <a:pt x="15422" y="319334"/>
                    <a:pt x="0" y="282101"/>
                    <a:pt x="0" y="243279"/>
                  </a:cubicBezTo>
                  <a:lnTo>
                    <a:pt x="0" y="146380"/>
                  </a:lnTo>
                  <a:cubicBezTo>
                    <a:pt x="0" y="107558"/>
                    <a:pt x="15422" y="70325"/>
                    <a:pt x="42874" y="42874"/>
                  </a:cubicBezTo>
                  <a:cubicBezTo>
                    <a:pt x="70325" y="15422"/>
                    <a:pt x="107558" y="0"/>
                    <a:pt x="146380" y="0"/>
                  </a:cubicBezTo>
                  <a:close/>
                </a:path>
              </a:pathLst>
            </a:custGeom>
            <a:solidFill>
              <a:srgbClr val="85976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92760" cy="437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895388" y="4131978"/>
            <a:ext cx="12761123" cy="5808465"/>
          </a:xfrm>
          <a:custGeom>
            <a:avLst/>
            <a:gdLst/>
            <a:ahLst/>
            <a:cxnLst/>
            <a:rect r="r" b="b" t="t" l="l"/>
            <a:pathLst>
              <a:path h="5808465" w="12761123">
                <a:moveTo>
                  <a:pt x="0" y="0"/>
                </a:moveTo>
                <a:lnTo>
                  <a:pt x="12761123" y="0"/>
                </a:lnTo>
                <a:lnTo>
                  <a:pt x="12761123" y="5808465"/>
                </a:lnTo>
                <a:lnTo>
                  <a:pt x="0" y="580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21905" y="4976428"/>
            <a:ext cx="890074" cy="902157"/>
          </a:xfrm>
          <a:custGeom>
            <a:avLst/>
            <a:gdLst/>
            <a:ahLst/>
            <a:cxnLst/>
            <a:rect r="r" b="b" t="t" l="l"/>
            <a:pathLst>
              <a:path h="902157" w="890074">
                <a:moveTo>
                  <a:pt x="0" y="0"/>
                </a:moveTo>
                <a:lnTo>
                  <a:pt x="890074" y="0"/>
                </a:lnTo>
                <a:lnTo>
                  <a:pt x="890074" y="902157"/>
                </a:lnTo>
                <a:lnTo>
                  <a:pt x="0" y="902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209675"/>
            <a:ext cx="12312206" cy="138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343434"/>
                </a:solidFill>
                <a:latin typeface="Hagrid Text Bold"/>
              </a:rPr>
              <a:t>Implementation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51" y="3265515"/>
            <a:ext cx="5432117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Hagrid Text Bold"/>
              </a:rPr>
              <a:t>Light House Report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50738" y="683643"/>
            <a:ext cx="5339751" cy="8919713"/>
            <a:chOff x="0" y="0"/>
            <a:chExt cx="1406354" cy="23492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06354" cy="2349225"/>
            </a:xfrm>
            <a:custGeom>
              <a:avLst/>
              <a:gdLst/>
              <a:ahLst/>
              <a:cxnLst/>
              <a:rect r="r" b="b" t="t" l="l"/>
              <a:pathLst>
                <a:path h="2349225" w="1406354">
                  <a:moveTo>
                    <a:pt x="73943" y="0"/>
                  </a:moveTo>
                  <a:lnTo>
                    <a:pt x="1332411" y="0"/>
                  </a:lnTo>
                  <a:cubicBezTo>
                    <a:pt x="1352022" y="0"/>
                    <a:pt x="1370830" y="7790"/>
                    <a:pt x="1384697" y="21657"/>
                  </a:cubicBezTo>
                  <a:cubicBezTo>
                    <a:pt x="1398564" y="35524"/>
                    <a:pt x="1406354" y="54332"/>
                    <a:pt x="1406354" y="73943"/>
                  </a:cubicBezTo>
                  <a:lnTo>
                    <a:pt x="1406354" y="2275282"/>
                  </a:lnTo>
                  <a:cubicBezTo>
                    <a:pt x="1406354" y="2294893"/>
                    <a:pt x="1398564" y="2313700"/>
                    <a:pt x="1384697" y="2327567"/>
                  </a:cubicBezTo>
                  <a:cubicBezTo>
                    <a:pt x="1370830" y="2341434"/>
                    <a:pt x="1352022" y="2349225"/>
                    <a:pt x="1332411" y="2349225"/>
                  </a:cubicBezTo>
                  <a:lnTo>
                    <a:pt x="73943" y="2349225"/>
                  </a:lnTo>
                  <a:cubicBezTo>
                    <a:pt x="54332" y="2349225"/>
                    <a:pt x="35524" y="2341434"/>
                    <a:pt x="21657" y="2327567"/>
                  </a:cubicBezTo>
                  <a:cubicBezTo>
                    <a:pt x="7790" y="2313700"/>
                    <a:pt x="0" y="2294893"/>
                    <a:pt x="0" y="2275282"/>
                  </a:cubicBezTo>
                  <a:lnTo>
                    <a:pt x="0" y="73943"/>
                  </a:lnTo>
                  <a:cubicBezTo>
                    <a:pt x="0" y="54332"/>
                    <a:pt x="7790" y="35524"/>
                    <a:pt x="21657" y="21657"/>
                  </a:cubicBezTo>
                  <a:cubicBezTo>
                    <a:pt x="35524" y="7790"/>
                    <a:pt x="54332" y="0"/>
                    <a:pt x="73943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06354" cy="2396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11679" y="683643"/>
            <a:ext cx="1740379" cy="8919713"/>
            <a:chOff x="0" y="0"/>
            <a:chExt cx="458371" cy="23492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8371" cy="2349225"/>
            </a:xfrm>
            <a:custGeom>
              <a:avLst/>
              <a:gdLst/>
              <a:ahLst/>
              <a:cxnLst/>
              <a:rect r="r" b="b" t="t" l="l"/>
              <a:pathLst>
                <a:path h="2349225" w="458371">
                  <a:moveTo>
                    <a:pt x="226869" y="0"/>
                  </a:moveTo>
                  <a:lnTo>
                    <a:pt x="231503" y="0"/>
                  </a:lnTo>
                  <a:cubicBezTo>
                    <a:pt x="356799" y="0"/>
                    <a:pt x="458371" y="101573"/>
                    <a:pt x="458371" y="226869"/>
                  </a:cubicBezTo>
                  <a:lnTo>
                    <a:pt x="458371" y="2122356"/>
                  </a:lnTo>
                  <a:cubicBezTo>
                    <a:pt x="458371" y="2247652"/>
                    <a:pt x="356799" y="2349225"/>
                    <a:pt x="231503" y="2349225"/>
                  </a:cubicBezTo>
                  <a:lnTo>
                    <a:pt x="226869" y="2349225"/>
                  </a:lnTo>
                  <a:cubicBezTo>
                    <a:pt x="101573" y="2349225"/>
                    <a:pt x="0" y="2247652"/>
                    <a:pt x="0" y="2122356"/>
                  </a:cubicBezTo>
                  <a:lnTo>
                    <a:pt x="0" y="226869"/>
                  </a:lnTo>
                  <a:cubicBezTo>
                    <a:pt x="0" y="101573"/>
                    <a:pt x="101573" y="0"/>
                    <a:pt x="226869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58371" cy="2396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76878" y="1697477"/>
            <a:ext cx="6673167" cy="6892047"/>
            <a:chOff x="0" y="0"/>
            <a:chExt cx="6350000" cy="65582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7519" t="0" r="-27519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774848">
            <a:off x="8974503" y="8589523"/>
            <a:ext cx="1820293" cy="1871767"/>
          </a:xfrm>
          <a:custGeom>
            <a:avLst/>
            <a:gdLst/>
            <a:ahLst/>
            <a:cxnLst/>
            <a:rect r="r" b="b" t="t" l="l"/>
            <a:pathLst>
              <a:path h="1871767" w="1820293">
                <a:moveTo>
                  <a:pt x="0" y="0"/>
                </a:moveTo>
                <a:lnTo>
                  <a:pt x="1820293" y="0"/>
                </a:lnTo>
                <a:lnTo>
                  <a:pt x="1820293" y="1871767"/>
                </a:lnTo>
                <a:lnTo>
                  <a:pt x="0" y="1871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89281" y="3840347"/>
            <a:ext cx="9930422" cy="180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052"/>
              </a:lnSpc>
            </a:pPr>
            <a:r>
              <a:rPr lang="en-US" sz="13052">
                <a:solidFill>
                  <a:srgbClr val="343434"/>
                </a:solidFill>
                <a:latin typeface="Hagrid Text Bold"/>
              </a:rPr>
              <a:t>Thank You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8781710">
            <a:off x="1767591" y="-949085"/>
            <a:ext cx="2378685" cy="2445948"/>
          </a:xfrm>
          <a:custGeom>
            <a:avLst/>
            <a:gdLst/>
            <a:ahLst/>
            <a:cxnLst/>
            <a:rect r="r" b="b" t="t" l="l"/>
            <a:pathLst>
              <a:path h="2445948" w="2378685">
                <a:moveTo>
                  <a:pt x="0" y="0"/>
                </a:moveTo>
                <a:lnTo>
                  <a:pt x="2378684" y="0"/>
                </a:lnTo>
                <a:lnTo>
                  <a:pt x="2378684" y="2445948"/>
                </a:lnTo>
                <a:lnTo>
                  <a:pt x="0" y="2445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13358"/>
            <a:ext cx="862522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343434"/>
                </a:solidFill>
                <a:latin typeface="Hagrid Text Bold"/>
              </a:rPr>
              <a:t>Abstract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03856" y="4400528"/>
            <a:ext cx="8625229" cy="279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1"/>
              </a:lnSpc>
            </a:pPr>
            <a:r>
              <a:rPr lang="en-US" sz="2265">
                <a:solidFill>
                  <a:srgbClr val="343434"/>
                </a:solidFill>
                <a:latin typeface="Helios Extended"/>
              </a:rPr>
              <a:t>In today's fast-paced world, blogging has become a powerful medium for individuals to express ideas, share experiences, and connect with a global audience. This project focuses on the creation of a versatile blogger application using Flutter and Firebase, enabling users to effortlessly create, publish, and manage their blogs.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3856" y="7143335"/>
            <a:ext cx="15499386" cy="439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71"/>
              </a:lnSpc>
              <a:spcBef>
                <a:spcPct val="0"/>
              </a:spcBef>
            </a:pPr>
            <a:r>
              <a:rPr lang="en-US" sz="2265" strike="noStrike" u="none">
                <a:solidFill>
                  <a:srgbClr val="343434"/>
                </a:solidFill>
                <a:latin typeface="Helios Extended"/>
              </a:rPr>
              <a:t>The app aims to provide a seamless writing experience with features like rich text editing, multimedia integration, and real-time collaboration. By offering a platform that prioritizes user-friendly interface and robust functionality, this blogger app seeks to empower users to unleash their creativity and engage with a vibrant community of bloggers.</a:t>
            </a:r>
          </a:p>
          <a:p>
            <a:pPr algn="just" marL="0" indent="0" lvl="0">
              <a:lnSpc>
                <a:spcPts val="3171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171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171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171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171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171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171"/>
              </a:lnSpc>
              <a:spcBef>
                <a:spcPct val="0"/>
              </a:spcBef>
            </a:pPr>
          </a:p>
        </p:txBody>
      </p:sp>
      <p:sp>
        <p:nvSpPr>
          <p:cNvPr name="AutoShape 5" id="5"/>
          <p:cNvSpPr/>
          <p:nvPr/>
        </p:nvSpPr>
        <p:spPr>
          <a:xfrm flipV="true">
            <a:off x="1028751" y="4110358"/>
            <a:ext cx="7049887" cy="19050"/>
          </a:xfrm>
          <a:prstGeom prst="line">
            <a:avLst/>
          </a:prstGeom>
          <a:ln cap="flat" w="38100">
            <a:solidFill>
              <a:srgbClr val="34343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429085" y="-329960"/>
            <a:ext cx="8045876" cy="3377242"/>
            <a:chOff x="0" y="0"/>
            <a:chExt cx="2119078" cy="8894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19078" cy="889479"/>
            </a:xfrm>
            <a:custGeom>
              <a:avLst/>
              <a:gdLst/>
              <a:ahLst/>
              <a:cxnLst/>
              <a:rect r="r" b="b" t="t" l="l"/>
              <a:pathLst>
                <a:path h="889479" w="2119078">
                  <a:moveTo>
                    <a:pt x="49073" y="0"/>
                  </a:moveTo>
                  <a:lnTo>
                    <a:pt x="2070005" y="0"/>
                  </a:lnTo>
                  <a:cubicBezTo>
                    <a:pt x="2083020" y="0"/>
                    <a:pt x="2095502" y="5170"/>
                    <a:pt x="2104705" y="14373"/>
                  </a:cubicBezTo>
                  <a:cubicBezTo>
                    <a:pt x="2113908" y="23576"/>
                    <a:pt x="2119078" y="36058"/>
                    <a:pt x="2119078" y="49073"/>
                  </a:cubicBezTo>
                  <a:lnTo>
                    <a:pt x="2119078" y="840406"/>
                  </a:lnTo>
                  <a:cubicBezTo>
                    <a:pt x="2119078" y="853421"/>
                    <a:pt x="2113908" y="865903"/>
                    <a:pt x="2104705" y="875106"/>
                  </a:cubicBezTo>
                  <a:cubicBezTo>
                    <a:pt x="2095502" y="884309"/>
                    <a:pt x="2083020" y="889479"/>
                    <a:pt x="2070005" y="889479"/>
                  </a:cubicBezTo>
                  <a:lnTo>
                    <a:pt x="49073" y="889479"/>
                  </a:lnTo>
                  <a:cubicBezTo>
                    <a:pt x="36058" y="889479"/>
                    <a:pt x="23576" y="884309"/>
                    <a:pt x="14373" y="875106"/>
                  </a:cubicBezTo>
                  <a:cubicBezTo>
                    <a:pt x="5170" y="865903"/>
                    <a:pt x="0" y="853421"/>
                    <a:pt x="0" y="840406"/>
                  </a:cubicBezTo>
                  <a:lnTo>
                    <a:pt x="0" y="49073"/>
                  </a:lnTo>
                  <a:cubicBezTo>
                    <a:pt x="0" y="36058"/>
                    <a:pt x="5170" y="23576"/>
                    <a:pt x="14373" y="14373"/>
                  </a:cubicBezTo>
                  <a:cubicBezTo>
                    <a:pt x="23576" y="5170"/>
                    <a:pt x="36058" y="0"/>
                    <a:pt x="49073" y="0"/>
                  </a:cubicBezTo>
                  <a:close/>
                </a:path>
              </a:pathLst>
            </a:custGeom>
            <a:solidFill>
              <a:srgbClr val="85976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119078" cy="937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108343" y="-618930"/>
            <a:ext cx="6687360" cy="6906705"/>
            <a:chOff x="0" y="0"/>
            <a:chExt cx="6350000" cy="6558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37103" t="0" r="-41408" b="-1514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-9608006">
            <a:off x="5925221" y="-233974"/>
            <a:ext cx="2067440" cy="2125902"/>
          </a:xfrm>
          <a:custGeom>
            <a:avLst/>
            <a:gdLst/>
            <a:ahLst/>
            <a:cxnLst/>
            <a:rect r="r" b="b" t="t" l="l"/>
            <a:pathLst>
              <a:path h="2125902" w="2067440">
                <a:moveTo>
                  <a:pt x="0" y="0"/>
                </a:moveTo>
                <a:lnTo>
                  <a:pt x="2067439" y="0"/>
                </a:lnTo>
                <a:lnTo>
                  <a:pt x="2067439" y="2125902"/>
                </a:lnTo>
                <a:lnTo>
                  <a:pt x="0" y="212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704237">
            <a:off x="16864839" y="8528727"/>
            <a:ext cx="1606454" cy="1651880"/>
          </a:xfrm>
          <a:custGeom>
            <a:avLst/>
            <a:gdLst/>
            <a:ahLst/>
            <a:cxnLst/>
            <a:rect r="r" b="b" t="t" l="l"/>
            <a:pathLst>
              <a:path h="1651880" w="1606454">
                <a:moveTo>
                  <a:pt x="0" y="0"/>
                </a:moveTo>
                <a:lnTo>
                  <a:pt x="1606454" y="0"/>
                </a:lnTo>
                <a:lnTo>
                  <a:pt x="1606454" y="1651880"/>
                </a:lnTo>
                <a:lnTo>
                  <a:pt x="0" y="1651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299" y="4342124"/>
            <a:ext cx="1138274" cy="4916176"/>
            <a:chOff x="0" y="0"/>
            <a:chExt cx="299792" cy="12947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9792" cy="1294795"/>
            </a:xfrm>
            <a:custGeom>
              <a:avLst/>
              <a:gdLst/>
              <a:ahLst/>
              <a:cxnLst/>
              <a:rect r="r" b="b" t="t" l="l"/>
              <a:pathLst>
                <a:path h="1294795" w="299792">
                  <a:moveTo>
                    <a:pt x="149896" y="0"/>
                  </a:moveTo>
                  <a:lnTo>
                    <a:pt x="149896" y="0"/>
                  </a:lnTo>
                  <a:cubicBezTo>
                    <a:pt x="232681" y="0"/>
                    <a:pt x="299792" y="67111"/>
                    <a:pt x="299792" y="149896"/>
                  </a:cubicBezTo>
                  <a:lnTo>
                    <a:pt x="299792" y="1144899"/>
                  </a:lnTo>
                  <a:cubicBezTo>
                    <a:pt x="299792" y="1184654"/>
                    <a:pt x="284000" y="1222781"/>
                    <a:pt x="255889" y="1250892"/>
                  </a:cubicBezTo>
                  <a:cubicBezTo>
                    <a:pt x="227778" y="1279003"/>
                    <a:pt x="189651" y="1294795"/>
                    <a:pt x="149896" y="1294795"/>
                  </a:cubicBezTo>
                  <a:lnTo>
                    <a:pt x="149896" y="1294795"/>
                  </a:lnTo>
                  <a:cubicBezTo>
                    <a:pt x="67111" y="1294795"/>
                    <a:pt x="0" y="1227684"/>
                    <a:pt x="0" y="1144899"/>
                  </a:cubicBezTo>
                  <a:lnTo>
                    <a:pt x="0" y="149896"/>
                  </a:lnTo>
                  <a:cubicBezTo>
                    <a:pt x="0" y="110141"/>
                    <a:pt x="15793" y="72015"/>
                    <a:pt x="43904" y="43904"/>
                  </a:cubicBezTo>
                  <a:cubicBezTo>
                    <a:pt x="72015" y="15793"/>
                    <a:pt x="110141" y="0"/>
                    <a:pt x="149896" y="0"/>
                  </a:cubicBezTo>
                  <a:close/>
                </a:path>
              </a:pathLst>
            </a:custGeom>
            <a:solidFill>
              <a:srgbClr val="85976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9792" cy="1342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84802" y="2033967"/>
            <a:ext cx="8508540" cy="6782241"/>
            <a:chOff x="0" y="0"/>
            <a:chExt cx="2240932" cy="17862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40932" cy="1786269"/>
            </a:xfrm>
            <a:custGeom>
              <a:avLst/>
              <a:gdLst/>
              <a:ahLst/>
              <a:cxnLst/>
              <a:rect r="r" b="b" t="t" l="l"/>
              <a:pathLst>
                <a:path h="1786269" w="2240932">
                  <a:moveTo>
                    <a:pt x="46405" y="0"/>
                  </a:moveTo>
                  <a:lnTo>
                    <a:pt x="2194527" y="0"/>
                  </a:lnTo>
                  <a:cubicBezTo>
                    <a:pt x="2206835" y="0"/>
                    <a:pt x="2218638" y="4889"/>
                    <a:pt x="2227341" y="13592"/>
                  </a:cubicBezTo>
                  <a:cubicBezTo>
                    <a:pt x="2236043" y="22294"/>
                    <a:pt x="2240932" y="34098"/>
                    <a:pt x="2240932" y="46405"/>
                  </a:cubicBezTo>
                  <a:lnTo>
                    <a:pt x="2240932" y="1739864"/>
                  </a:lnTo>
                  <a:cubicBezTo>
                    <a:pt x="2240932" y="1752172"/>
                    <a:pt x="2236043" y="1763975"/>
                    <a:pt x="2227341" y="1772678"/>
                  </a:cubicBezTo>
                  <a:cubicBezTo>
                    <a:pt x="2218638" y="1781380"/>
                    <a:pt x="2206835" y="1786269"/>
                    <a:pt x="2194527" y="1786269"/>
                  </a:cubicBezTo>
                  <a:lnTo>
                    <a:pt x="46405" y="1786269"/>
                  </a:lnTo>
                  <a:cubicBezTo>
                    <a:pt x="34098" y="1786269"/>
                    <a:pt x="22294" y="1781380"/>
                    <a:pt x="13592" y="1772678"/>
                  </a:cubicBezTo>
                  <a:cubicBezTo>
                    <a:pt x="4889" y="1763975"/>
                    <a:pt x="0" y="1752172"/>
                    <a:pt x="0" y="1739864"/>
                  </a:cubicBezTo>
                  <a:lnTo>
                    <a:pt x="0" y="46405"/>
                  </a:lnTo>
                  <a:cubicBezTo>
                    <a:pt x="0" y="34098"/>
                    <a:pt x="4889" y="22294"/>
                    <a:pt x="13592" y="13592"/>
                  </a:cubicBezTo>
                  <a:cubicBezTo>
                    <a:pt x="22294" y="4889"/>
                    <a:pt x="34098" y="0"/>
                    <a:pt x="46405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240932" cy="1833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4096766" y="1766250"/>
            <a:ext cx="9836668" cy="22862"/>
          </a:xfrm>
          <a:prstGeom prst="line">
            <a:avLst/>
          </a:prstGeom>
          <a:ln cap="flat" w="38100">
            <a:solidFill>
              <a:srgbClr val="34343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50374" y="2249640"/>
            <a:ext cx="8193626" cy="5276608"/>
            <a:chOff x="0" y="0"/>
            <a:chExt cx="6350000" cy="40893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4089333"/>
            </a:xfrm>
            <a:custGeom>
              <a:avLst/>
              <a:gdLst/>
              <a:ahLst/>
              <a:cxnLst/>
              <a:rect r="r" b="b" t="t" l="l"/>
              <a:pathLst>
                <a:path h="4089333" w="6350000">
                  <a:moveTo>
                    <a:pt x="0" y="3407777"/>
                  </a:moveTo>
                  <a:lnTo>
                    <a:pt x="0" y="681555"/>
                  </a:lnTo>
                  <a:cubicBezTo>
                    <a:pt x="0" y="305337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305337"/>
                    <a:pt x="6350000" y="681555"/>
                  </a:cubicBezTo>
                  <a:lnTo>
                    <a:pt x="6350000" y="3407777"/>
                  </a:lnTo>
                  <a:cubicBezTo>
                    <a:pt x="6350000" y="3783996"/>
                    <a:pt x="6065520" y="4089333"/>
                    <a:pt x="5715000" y="4089333"/>
                  </a:cubicBezTo>
                  <a:lnTo>
                    <a:pt x="635000" y="4089333"/>
                  </a:lnTo>
                  <a:cubicBezTo>
                    <a:pt x="284480" y="4089333"/>
                    <a:pt x="0" y="3783996"/>
                    <a:pt x="0" y="3407777"/>
                  </a:cubicBezTo>
                  <a:close/>
                </a:path>
              </a:pathLst>
            </a:custGeom>
            <a:blipFill>
              <a:blip r:embed="rId2"/>
              <a:stretch>
                <a:fillRect l="0" t="-1760" r="0" b="-176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207991" y="430213"/>
            <a:ext cx="961421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343434"/>
                </a:solidFill>
                <a:latin typeface="Hagrid Text 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66782" y="2546284"/>
            <a:ext cx="7544580" cy="5623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8"/>
              </a:lnSpc>
            </a:pPr>
            <a:r>
              <a:rPr lang="en-US" sz="2263">
                <a:solidFill>
                  <a:srgbClr val="FFFFFF"/>
                </a:solidFill>
                <a:latin typeface="Helios Extended"/>
              </a:rPr>
              <a:t>In today's digital landscape, blogging has evolved into a powerful medium for individuals to express their ideas, share stories, and connect with like-minded individuals. This project unveils a cutting-edge blogger application built on the Flutter framework, offering a seamless and intuitive platform for users to create, edit, and publish their content. With features such as real-time collaboration, multimedia integration, and customizable themes, our app aims to revolutionize the blogging experience, empowering users to unleash their creativity and engage with a global audience like never before.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9408655">
            <a:off x="89712" y="-95113"/>
            <a:ext cx="1344007" cy="1382012"/>
          </a:xfrm>
          <a:custGeom>
            <a:avLst/>
            <a:gdLst/>
            <a:ahLst/>
            <a:cxnLst/>
            <a:rect r="r" b="b" t="t" l="l"/>
            <a:pathLst>
              <a:path h="1382012" w="1344007">
                <a:moveTo>
                  <a:pt x="0" y="0"/>
                </a:moveTo>
                <a:lnTo>
                  <a:pt x="1344007" y="0"/>
                </a:lnTo>
                <a:lnTo>
                  <a:pt x="1344007" y="1382013"/>
                </a:lnTo>
                <a:lnTo>
                  <a:pt x="0" y="13820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66544">
            <a:off x="8836232" y="9047062"/>
            <a:ext cx="1297139" cy="1333819"/>
          </a:xfrm>
          <a:custGeom>
            <a:avLst/>
            <a:gdLst/>
            <a:ahLst/>
            <a:cxnLst/>
            <a:rect r="r" b="b" t="t" l="l"/>
            <a:pathLst>
              <a:path h="1333819" w="1297139">
                <a:moveTo>
                  <a:pt x="0" y="0"/>
                </a:moveTo>
                <a:lnTo>
                  <a:pt x="1297140" y="0"/>
                </a:lnTo>
                <a:lnTo>
                  <a:pt x="1297140" y="1333819"/>
                </a:lnTo>
                <a:lnTo>
                  <a:pt x="0" y="133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72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01817" y="1500904"/>
            <a:ext cx="14104399" cy="180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52"/>
              </a:lnSpc>
            </a:pPr>
            <a:r>
              <a:rPr lang="en-US" sz="13052">
                <a:solidFill>
                  <a:srgbClr val="343434"/>
                </a:solidFill>
                <a:latin typeface="Hagrid Text Bold"/>
              </a:rPr>
              <a:t>Objectives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53601" y="4411877"/>
            <a:ext cx="4617289" cy="4013440"/>
            <a:chOff x="0" y="0"/>
            <a:chExt cx="1216076" cy="10570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6076" cy="1057038"/>
            </a:xfrm>
            <a:custGeom>
              <a:avLst/>
              <a:gdLst/>
              <a:ahLst/>
              <a:cxnLst/>
              <a:rect r="r" b="b" t="t" l="l"/>
              <a:pathLst>
                <a:path h="1057038" w="1216076">
                  <a:moveTo>
                    <a:pt x="85513" y="0"/>
                  </a:moveTo>
                  <a:lnTo>
                    <a:pt x="1130563" y="0"/>
                  </a:lnTo>
                  <a:cubicBezTo>
                    <a:pt x="1177791" y="0"/>
                    <a:pt x="1216076" y="38285"/>
                    <a:pt x="1216076" y="85513"/>
                  </a:cubicBezTo>
                  <a:lnTo>
                    <a:pt x="1216076" y="971525"/>
                  </a:lnTo>
                  <a:cubicBezTo>
                    <a:pt x="1216076" y="1018752"/>
                    <a:pt x="1177791" y="1057038"/>
                    <a:pt x="1130563" y="1057038"/>
                  </a:cubicBezTo>
                  <a:lnTo>
                    <a:pt x="85513" y="1057038"/>
                  </a:lnTo>
                  <a:cubicBezTo>
                    <a:pt x="38285" y="1057038"/>
                    <a:pt x="0" y="1018752"/>
                    <a:pt x="0" y="971525"/>
                  </a:cubicBezTo>
                  <a:lnTo>
                    <a:pt x="0" y="85513"/>
                  </a:lnTo>
                  <a:cubicBezTo>
                    <a:pt x="0" y="38285"/>
                    <a:pt x="38285" y="0"/>
                    <a:pt x="85513" y="0"/>
                  </a:cubicBezTo>
                  <a:close/>
                </a:path>
              </a:pathLst>
            </a:custGeom>
            <a:solidFill>
              <a:srgbClr val="85976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16076" cy="1104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749168" y="3919880"/>
            <a:ext cx="826154" cy="82615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9766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35356" y="4411877"/>
            <a:ext cx="4617289" cy="4013440"/>
            <a:chOff x="0" y="0"/>
            <a:chExt cx="1216076" cy="10570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16076" cy="1057038"/>
            </a:xfrm>
            <a:custGeom>
              <a:avLst/>
              <a:gdLst/>
              <a:ahLst/>
              <a:cxnLst/>
              <a:rect r="r" b="b" t="t" l="l"/>
              <a:pathLst>
                <a:path h="1057038" w="1216076">
                  <a:moveTo>
                    <a:pt x="85513" y="0"/>
                  </a:moveTo>
                  <a:lnTo>
                    <a:pt x="1130563" y="0"/>
                  </a:lnTo>
                  <a:cubicBezTo>
                    <a:pt x="1177791" y="0"/>
                    <a:pt x="1216076" y="38285"/>
                    <a:pt x="1216076" y="85513"/>
                  </a:cubicBezTo>
                  <a:lnTo>
                    <a:pt x="1216076" y="971525"/>
                  </a:lnTo>
                  <a:cubicBezTo>
                    <a:pt x="1216076" y="1018752"/>
                    <a:pt x="1177791" y="1057038"/>
                    <a:pt x="1130563" y="1057038"/>
                  </a:cubicBezTo>
                  <a:lnTo>
                    <a:pt x="85513" y="1057038"/>
                  </a:lnTo>
                  <a:cubicBezTo>
                    <a:pt x="38285" y="1057038"/>
                    <a:pt x="0" y="1018752"/>
                    <a:pt x="0" y="971525"/>
                  </a:cubicBezTo>
                  <a:lnTo>
                    <a:pt x="0" y="85513"/>
                  </a:lnTo>
                  <a:cubicBezTo>
                    <a:pt x="0" y="38285"/>
                    <a:pt x="38285" y="0"/>
                    <a:pt x="85513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216076" cy="1104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814594" y="4411877"/>
            <a:ext cx="4617289" cy="4013440"/>
            <a:chOff x="0" y="0"/>
            <a:chExt cx="1216076" cy="10570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16076" cy="1057038"/>
            </a:xfrm>
            <a:custGeom>
              <a:avLst/>
              <a:gdLst/>
              <a:ahLst/>
              <a:cxnLst/>
              <a:rect r="r" b="b" t="t" l="l"/>
              <a:pathLst>
                <a:path h="1057038" w="1216076">
                  <a:moveTo>
                    <a:pt x="85513" y="0"/>
                  </a:moveTo>
                  <a:lnTo>
                    <a:pt x="1130563" y="0"/>
                  </a:lnTo>
                  <a:cubicBezTo>
                    <a:pt x="1177791" y="0"/>
                    <a:pt x="1216076" y="38285"/>
                    <a:pt x="1216076" y="85513"/>
                  </a:cubicBezTo>
                  <a:lnTo>
                    <a:pt x="1216076" y="971525"/>
                  </a:lnTo>
                  <a:cubicBezTo>
                    <a:pt x="1216076" y="1018752"/>
                    <a:pt x="1177791" y="1057038"/>
                    <a:pt x="1130563" y="1057038"/>
                  </a:cubicBezTo>
                  <a:lnTo>
                    <a:pt x="85513" y="1057038"/>
                  </a:lnTo>
                  <a:cubicBezTo>
                    <a:pt x="38285" y="1057038"/>
                    <a:pt x="0" y="1018752"/>
                    <a:pt x="0" y="971525"/>
                  </a:cubicBezTo>
                  <a:lnTo>
                    <a:pt x="0" y="85513"/>
                  </a:lnTo>
                  <a:cubicBezTo>
                    <a:pt x="0" y="38285"/>
                    <a:pt x="38285" y="0"/>
                    <a:pt x="8551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D1723A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216076" cy="1104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730923" y="3919880"/>
            <a:ext cx="826154" cy="82615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723A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710162" y="3919880"/>
            <a:ext cx="826154" cy="82615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D1723A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082314" y="4711061"/>
            <a:ext cx="4120857" cy="101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agrid Text Bold"/>
              </a:rPr>
              <a:t>Community Engagement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01817" y="4711061"/>
            <a:ext cx="4120857" cy="101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agrid Text Bold"/>
              </a:rPr>
              <a:t>Seamless Content Creation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62810" y="4711061"/>
            <a:ext cx="4120857" cy="101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Hagrid Text Bold"/>
              </a:rPr>
              <a:t>Advertisement Integration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54842" y="5927721"/>
            <a:ext cx="3775800" cy="157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Helios Extended"/>
              </a:rPr>
              <a:t>Facilitate interaction between bloggers and readers through comments, likes, and sharing features to foster a vibrant blogging community.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74345" y="5927721"/>
            <a:ext cx="3775800" cy="125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Helios Extended"/>
              </a:rPr>
              <a:t>Enable users to easily create and edit blog posts with a user-friendly interface and rich text editing capabilities.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88845" y="4089539"/>
            <a:ext cx="346800" cy="43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agrid Text Bold"/>
              </a:rPr>
              <a:t>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969342" y="4089539"/>
            <a:ext cx="346800" cy="43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agrid Text Bold"/>
              </a:rPr>
              <a:t>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48194" y="4089539"/>
            <a:ext cx="346800" cy="43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43434"/>
                </a:solidFill>
                <a:latin typeface="Hagrid Text Bold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235339" y="5927721"/>
            <a:ext cx="3775800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43434"/>
                </a:solidFill>
                <a:latin typeface="Helios Extended"/>
              </a:rPr>
              <a:t>Provide tools for bloggers to easily integrate advertisements into their blogs, including display ads, sponsored content, and affiliate links, to monetize their blogs effectively.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-2001148">
            <a:off x="1774135" y="1495609"/>
            <a:ext cx="655364" cy="673896"/>
          </a:xfrm>
          <a:custGeom>
            <a:avLst/>
            <a:gdLst/>
            <a:ahLst/>
            <a:cxnLst/>
            <a:rect r="r" b="b" t="t" l="l"/>
            <a:pathLst>
              <a:path h="673896" w="655364">
                <a:moveTo>
                  <a:pt x="0" y="0"/>
                </a:moveTo>
                <a:lnTo>
                  <a:pt x="655364" y="0"/>
                </a:lnTo>
                <a:lnTo>
                  <a:pt x="655364" y="673896"/>
                </a:lnTo>
                <a:lnTo>
                  <a:pt x="0" y="673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1369538">
            <a:off x="16104201" y="2968046"/>
            <a:ext cx="655364" cy="673896"/>
          </a:xfrm>
          <a:custGeom>
            <a:avLst/>
            <a:gdLst/>
            <a:ahLst/>
            <a:cxnLst/>
            <a:rect r="r" b="b" t="t" l="l"/>
            <a:pathLst>
              <a:path h="673896" w="655364">
                <a:moveTo>
                  <a:pt x="0" y="0"/>
                </a:moveTo>
                <a:lnTo>
                  <a:pt x="655364" y="0"/>
                </a:lnTo>
                <a:lnTo>
                  <a:pt x="655364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72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01817" y="1500904"/>
            <a:ext cx="14104399" cy="180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52"/>
              </a:lnSpc>
            </a:pPr>
            <a:r>
              <a:rPr lang="en-US" sz="13052">
                <a:solidFill>
                  <a:srgbClr val="343434"/>
                </a:solidFill>
                <a:latin typeface="Hagrid Text Bold"/>
              </a:rPr>
              <a:t>Objectives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53601" y="4411877"/>
            <a:ext cx="4617289" cy="4013440"/>
            <a:chOff x="0" y="0"/>
            <a:chExt cx="1216076" cy="10570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6076" cy="1057038"/>
            </a:xfrm>
            <a:custGeom>
              <a:avLst/>
              <a:gdLst/>
              <a:ahLst/>
              <a:cxnLst/>
              <a:rect r="r" b="b" t="t" l="l"/>
              <a:pathLst>
                <a:path h="1057038" w="1216076">
                  <a:moveTo>
                    <a:pt x="85513" y="0"/>
                  </a:moveTo>
                  <a:lnTo>
                    <a:pt x="1130563" y="0"/>
                  </a:lnTo>
                  <a:cubicBezTo>
                    <a:pt x="1177791" y="0"/>
                    <a:pt x="1216076" y="38285"/>
                    <a:pt x="1216076" y="85513"/>
                  </a:cubicBezTo>
                  <a:lnTo>
                    <a:pt x="1216076" y="971525"/>
                  </a:lnTo>
                  <a:cubicBezTo>
                    <a:pt x="1216076" y="1018752"/>
                    <a:pt x="1177791" y="1057038"/>
                    <a:pt x="1130563" y="1057038"/>
                  </a:cubicBezTo>
                  <a:lnTo>
                    <a:pt x="85513" y="1057038"/>
                  </a:lnTo>
                  <a:cubicBezTo>
                    <a:pt x="38285" y="1057038"/>
                    <a:pt x="0" y="1018752"/>
                    <a:pt x="0" y="971525"/>
                  </a:cubicBezTo>
                  <a:lnTo>
                    <a:pt x="0" y="85513"/>
                  </a:lnTo>
                  <a:cubicBezTo>
                    <a:pt x="0" y="38285"/>
                    <a:pt x="38285" y="0"/>
                    <a:pt x="85513" y="0"/>
                  </a:cubicBezTo>
                  <a:close/>
                </a:path>
              </a:pathLst>
            </a:custGeom>
            <a:solidFill>
              <a:srgbClr val="85976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16076" cy="1104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749168" y="3919880"/>
            <a:ext cx="826154" cy="82615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9766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35356" y="4411877"/>
            <a:ext cx="4617289" cy="4013440"/>
            <a:chOff x="0" y="0"/>
            <a:chExt cx="1216076" cy="10570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16076" cy="1057038"/>
            </a:xfrm>
            <a:custGeom>
              <a:avLst/>
              <a:gdLst/>
              <a:ahLst/>
              <a:cxnLst/>
              <a:rect r="r" b="b" t="t" l="l"/>
              <a:pathLst>
                <a:path h="1057038" w="1216076">
                  <a:moveTo>
                    <a:pt x="85513" y="0"/>
                  </a:moveTo>
                  <a:lnTo>
                    <a:pt x="1130563" y="0"/>
                  </a:lnTo>
                  <a:cubicBezTo>
                    <a:pt x="1177791" y="0"/>
                    <a:pt x="1216076" y="38285"/>
                    <a:pt x="1216076" y="85513"/>
                  </a:cubicBezTo>
                  <a:lnTo>
                    <a:pt x="1216076" y="971525"/>
                  </a:lnTo>
                  <a:cubicBezTo>
                    <a:pt x="1216076" y="1018752"/>
                    <a:pt x="1177791" y="1057038"/>
                    <a:pt x="1130563" y="1057038"/>
                  </a:cubicBezTo>
                  <a:lnTo>
                    <a:pt x="85513" y="1057038"/>
                  </a:lnTo>
                  <a:cubicBezTo>
                    <a:pt x="38285" y="1057038"/>
                    <a:pt x="0" y="1018752"/>
                    <a:pt x="0" y="971525"/>
                  </a:cubicBezTo>
                  <a:lnTo>
                    <a:pt x="0" y="85513"/>
                  </a:lnTo>
                  <a:cubicBezTo>
                    <a:pt x="0" y="38285"/>
                    <a:pt x="38285" y="0"/>
                    <a:pt x="85513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216076" cy="1104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814594" y="4411877"/>
            <a:ext cx="4617289" cy="4013440"/>
            <a:chOff x="0" y="0"/>
            <a:chExt cx="1216076" cy="10570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16076" cy="1057038"/>
            </a:xfrm>
            <a:custGeom>
              <a:avLst/>
              <a:gdLst/>
              <a:ahLst/>
              <a:cxnLst/>
              <a:rect r="r" b="b" t="t" l="l"/>
              <a:pathLst>
                <a:path h="1057038" w="1216076">
                  <a:moveTo>
                    <a:pt x="85513" y="0"/>
                  </a:moveTo>
                  <a:lnTo>
                    <a:pt x="1130563" y="0"/>
                  </a:lnTo>
                  <a:cubicBezTo>
                    <a:pt x="1177791" y="0"/>
                    <a:pt x="1216076" y="38285"/>
                    <a:pt x="1216076" y="85513"/>
                  </a:cubicBezTo>
                  <a:lnTo>
                    <a:pt x="1216076" y="971525"/>
                  </a:lnTo>
                  <a:cubicBezTo>
                    <a:pt x="1216076" y="1018752"/>
                    <a:pt x="1177791" y="1057038"/>
                    <a:pt x="1130563" y="1057038"/>
                  </a:cubicBezTo>
                  <a:lnTo>
                    <a:pt x="85513" y="1057038"/>
                  </a:lnTo>
                  <a:cubicBezTo>
                    <a:pt x="38285" y="1057038"/>
                    <a:pt x="0" y="1018752"/>
                    <a:pt x="0" y="971525"/>
                  </a:cubicBezTo>
                  <a:lnTo>
                    <a:pt x="0" y="85513"/>
                  </a:lnTo>
                  <a:cubicBezTo>
                    <a:pt x="0" y="38285"/>
                    <a:pt x="38285" y="0"/>
                    <a:pt x="8551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D1723A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216076" cy="1104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730923" y="3919880"/>
            <a:ext cx="826154" cy="82615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723A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710162" y="3919880"/>
            <a:ext cx="826154" cy="82615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D1723A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082314" y="4711061"/>
            <a:ext cx="4120857" cy="101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agrid Text Bold"/>
              </a:rPr>
              <a:t>Mobile Accessibility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01817" y="4711061"/>
            <a:ext cx="4120857" cy="101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agrid Text Bold"/>
              </a:rPr>
              <a:t>Analytics and Insights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62810" y="4711061"/>
            <a:ext cx="4120857" cy="101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Hagrid Text Bold"/>
              </a:rPr>
              <a:t>Sponsorship Opportunities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54842" y="5927721"/>
            <a:ext cx="3775800" cy="125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Helios Extended"/>
              </a:rPr>
              <a:t>Ensure the app is fully optimized for mobile devices, allowing users to manage their blogs on the go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74345" y="5927721"/>
            <a:ext cx="3775800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Helios Extended"/>
              </a:rPr>
              <a:t>Provide in-depth analytics and insights into blog performance, audience demographics, and engagement metrics to help bloggers refine their content strategy.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88845" y="4089539"/>
            <a:ext cx="346800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agrid Text Bold"/>
              </a:rPr>
              <a:t>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969342" y="4089539"/>
            <a:ext cx="346800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agrid Text Bold"/>
              </a:rPr>
              <a:t>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48194" y="4089539"/>
            <a:ext cx="346800" cy="4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43434"/>
                </a:solidFill>
                <a:latin typeface="Hagrid Text Bold"/>
              </a:rPr>
              <a:t>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235339" y="5927721"/>
            <a:ext cx="3775800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43434"/>
                </a:solidFill>
                <a:latin typeface="Helios Extended"/>
              </a:rPr>
              <a:t>Facilitate partnerships between bloggers and brands for sponsored content and promotional campaigns, creating additional revenue streams for bloggers.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-2001148">
            <a:off x="1774135" y="1495609"/>
            <a:ext cx="655364" cy="673896"/>
          </a:xfrm>
          <a:custGeom>
            <a:avLst/>
            <a:gdLst/>
            <a:ahLst/>
            <a:cxnLst/>
            <a:rect r="r" b="b" t="t" l="l"/>
            <a:pathLst>
              <a:path h="673896" w="655364">
                <a:moveTo>
                  <a:pt x="0" y="0"/>
                </a:moveTo>
                <a:lnTo>
                  <a:pt x="655364" y="0"/>
                </a:lnTo>
                <a:lnTo>
                  <a:pt x="655364" y="673896"/>
                </a:lnTo>
                <a:lnTo>
                  <a:pt x="0" y="673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1369538">
            <a:off x="16104201" y="2968046"/>
            <a:ext cx="655364" cy="673896"/>
          </a:xfrm>
          <a:custGeom>
            <a:avLst/>
            <a:gdLst/>
            <a:ahLst/>
            <a:cxnLst/>
            <a:rect r="r" b="b" t="t" l="l"/>
            <a:pathLst>
              <a:path h="673896" w="655364">
                <a:moveTo>
                  <a:pt x="0" y="0"/>
                </a:moveTo>
                <a:lnTo>
                  <a:pt x="655364" y="0"/>
                </a:lnTo>
                <a:lnTo>
                  <a:pt x="655364" y="673897"/>
                </a:lnTo>
                <a:lnTo>
                  <a:pt x="0" y="673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597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04201" y="1463594"/>
            <a:ext cx="13079599" cy="2708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2"/>
              </a:lnSpc>
            </a:pPr>
            <a:r>
              <a:rPr lang="en-US" sz="10052">
                <a:solidFill>
                  <a:srgbClr val="343434"/>
                </a:solidFill>
                <a:latin typeface="Hagrid Text Bold"/>
              </a:rPr>
              <a:t>SOFTWARE REQUIREMENTS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186961">
            <a:off x="15734237" y="3666753"/>
            <a:ext cx="1050558" cy="1080266"/>
          </a:xfrm>
          <a:custGeom>
            <a:avLst/>
            <a:gdLst/>
            <a:ahLst/>
            <a:cxnLst/>
            <a:rect r="r" b="b" t="t" l="l"/>
            <a:pathLst>
              <a:path h="1080266" w="1050558">
                <a:moveTo>
                  <a:pt x="0" y="0"/>
                </a:moveTo>
                <a:lnTo>
                  <a:pt x="1050559" y="0"/>
                </a:lnTo>
                <a:lnTo>
                  <a:pt x="1050559" y="1080265"/>
                </a:lnTo>
                <a:lnTo>
                  <a:pt x="0" y="108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53601" y="4411877"/>
            <a:ext cx="14580798" cy="4013440"/>
            <a:chOff x="0" y="0"/>
            <a:chExt cx="3840210" cy="10570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40210" cy="1057038"/>
            </a:xfrm>
            <a:custGeom>
              <a:avLst/>
              <a:gdLst/>
              <a:ahLst/>
              <a:cxnLst/>
              <a:rect r="r" b="b" t="t" l="l"/>
              <a:pathLst>
                <a:path h="1057038" w="3840210">
                  <a:moveTo>
                    <a:pt x="27079" y="0"/>
                  </a:moveTo>
                  <a:lnTo>
                    <a:pt x="3813131" y="0"/>
                  </a:lnTo>
                  <a:cubicBezTo>
                    <a:pt x="3828086" y="0"/>
                    <a:pt x="3840210" y="12124"/>
                    <a:pt x="3840210" y="27079"/>
                  </a:cubicBezTo>
                  <a:lnTo>
                    <a:pt x="3840210" y="1029958"/>
                  </a:lnTo>
                  <a:cubicBezTo>
                    <a:pt x="3840210" y="1044914"/>
                    <a:pt x="3828086" y="1057038"/>
                    <a:pt x="3813131" y="1057038"/>
                  </a:cubicBezTo>
                  <a:lnTo>
                    <a:pt x="27079" y="1057038"/>
                  </a:lnTo>
                  <a:cubicBezTo>
                    <a:pt x="19897" y="1057038"/>
                    <a:pt x="13010" y="1054185"/>
                    <a:pt x="7931" y="1049106"/>
                  </a:cubicBezTo>
                  <a:cubicBezTo>
                    <a:pt x="2853" y="1044028"/>
                    <a:pt x="0" y="1037140"/>
                    <a:pt x="0" y="1029958"/>
                  </a:cubicBezTo>
                  <a:lnTo>
                    <a:pt x="0" y="27079"/>
                  </a:lnTo>
                  <a:cubicBezTo>
                    <a:pt x="0" y="19897"/>
                    <a:pt x="2853" y="13010"/>
                    <a:pt x="7931" y="7931"/>
                  </a:cubicBezTo>
                  <a:cubicBezTo>
                    <a:pt x="13010" y="2853"/>
                    <a:pt x="19897" y="0"/>
                    <a:pt x="27079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840210" cy="1104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10160082">
            <a:off x="1173523" y="861496"/>
            <a:ext cx="1673969" cy="1721305"/>
          </a:xfrm>
          <a:custGeom>
            <a:avLst/>
            <a:gdLst/>
            <a:ahLst/>
            <a:cxnLst/>
            <a:rect r="r" b="b" t="t" l="l"/>
            <a:pathLst>
              <a:path h="1721305" w="1673969">
                <a:moveTo>
                  <a:pt x="0" y="0"/>
                </a:moveTo>
                <a:lnTo>
                  <a:pt x="1673969" y="0"/>
                </a:lnTo>
                <a:lnTo>
                  <a:pt x="1673969" y="1721305"/>
                </a:lnTo>
                <a:lnTo>
                  <a:pt x="0" y="172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1121186">
            <a:off x="6486385" y="8516976"/>
            <a:ext cx="758154" cy="779593"/>
          </a:xfrm>
          <a:custGeom>
            <a:avLst/>
            <a:gdLst/>
            <a:ahLst/>
            <a:cxnLst/>
            <a:rect r="r" b="b" t="t" l="l"/>
            <a:pathLst>
              <a:path h="779593" w="758154">
                <a:moveTo>
                  <a:pt x="758154" y="0"/>
                </a:moveTo>
                <a:lnTo>
                  <a:pt x="0" y="0"/>
                </a:lnTo>
                <a:lnTo>
                  <a:pt x="0" y="779593"/>
                </a:lnTo>
                <a:lnTo>
                  <a:pt x="758154" y="779593"/>
                </a:lnTo>
                <a:lnTo>
                  <a:pt x="7581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8375148" y="8079684"/>
            <a:ext cx="153770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4487240" y="4778831"/>
            <a:ext cx="8466123" cy="297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2288" indent="-301144" lvl="1">
              <a:lnSpc>
                <a:spcPts val="3905"/>
              </a:lnSpc>
              <a:buFont typeface="Arial"/>
              <a:buChar char="•"/>
            </a:pPr>
            <a:r>
              <a:rPr lang="en-US" sz="2789">
                <a:solidFill>
                  <a:srgbClr val="FFFFFF"/>
                </a:solidFill>
                <a:latin typeface="Helios Extended"/>
              </a:rPr>
              <a:t>Flutter SDK </a:t>
            </a:r>
          </a:p>
          <a:p>
            <a:pPr algn="ctr" marL="602288" indent="-301144" lvl="1">
              <a:lnSpc>
                <a:spcPts val="3905"/>
              </a:lnSpc>
              <a:buFont typeface="Arial"/>
              <a:buChar char="•"/>
            </a:pPr>
            <a:r>
              <a:rPr lang="en-US" sz="2789">
                <a:solidFill>
                  <a:srgbClr val="FFFFFF"/>
                </a:solidFill>
                <a:latin typeface="Helios Extended"/>
              </a:rPr>
              <a:t>Visual Studio Code </a:t>
            </a:r>
          </a:p>
          <a:p>
            <a:pPr algn="ctr" marL="602288" indent="-301144" lvl="1">
              <a:lnSpc>
                <a:spcPts val="3905"/>
              </a:lnSpc>
              <a:buFont typeface="Arial"/>
              <a:buChar char="•"/>
            </a:pPr>
            <a:r>
              <a:rPr lang="en-US" sz="2789">
                <a:solidFill>
                  <a:srgbClr val="FFFFFF"/>
                </a:solidFill>
                <a:latin typeface="Helios Extended"/>
              </a:rPr>
              <a:t>Firebase </a:t>
            </a:r>
          </a:p>
          <a:p>
            <a:pPr algn="ctr" marL="602288" indent="-301144" lvl="1">
              <a:lnSpc>
                <a:spcPts val="3905"/>
              </a:lnSpc>
              <a:buFont typeface="Arial"/>
              <a:buChar char="•"/>
            </a:pPr>
            <a:r>
              <a:rPr lang="en-US" sz="2789">
                <a:solidFill>
                  <a:srgbClr val="FFFFFF"/>
                </a:solidFill>
                <a:latin typeface="Helios Extended"/>
              </a:rPr>
              <a:t>Dart Programming Language </a:t>
            </a:r>
          </a:p>
          <a:p>
            <a:pPr algn="ctr" marL="602288" indent="-301144" lvl="1">
              <a:lnSpc>
                <a:spcPts val="3905"/>
              </a:lnSpc>
              <a:buFont typeface="Arial"/>
              <a:buChar char="•"/>
            </a:pPr>
            <a:r>
              <a:rPr lang="en-US" sz="2789">
                <a:solidFill>
                  <a:srgbClr val="FFFFFF"/>
                </a:solidFill>
                <a:latin typeface="Helios Extended"/>
              </a:rPr>
              <a:t>Flutter Packages and plugins </a:t>
            </a:r>
          </a:p>
          <a:p>
            <a:pPr algn="ctr" marL="602288" indent="-301144" lvl="1">
              <a:lnSpc>
                <a:spcPts val="3905"/>
              </a:lnSpc>
              <a:buFont typeface="Arial"/>
              <a:buChar char="•"/>
            </a:pPr>
            <a:r>
              <a:rPr lang="en-US" sz="2789">
                <a:solidFill>
                  <a:srgbClr val="FFFFFF"/>
                </a:solidFill>
                <a:latin typeface="Helios Extended"/>
              </a:rPr>
              <a:t>Git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34327">
            <a:off x="16836846" y="1354280"/>
            <a:ext cx="1606892" cy="1652331"/>
          </a:xfrm>
          <a:custGeom>
            <a:avLst/>
            <a:gdLst/>
            <a:ahLst/>
            <a:cxnLst/>
            <a:rect r="r" b="b" t="t" l="l"/>
            <a:pathLst>
              <a:path h="1652331" w="1606892">
                <a:moveTo>
                  <a:pt x="0" y="0"/>
                </a:moveTo>
                <a:lnTo>
                  <a:pt x="1606891" y="0"/>
                </a:lnTo>
                <a:lnTo>
                  <a:pt x="1606891" y="1652330"/>
                </a:lnTo>
                <a:lnTo>
                  <a:pt x="0" y="1652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14799" y="1028700"/>
            <a:ext cx="4375690" cy="9847053"/>
            <a:chOff x="0" y="0"/>
            <a:chExt cx="1152445" cy="25934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2445" cy="2593462"/>
            </a:xfrm>
            <a:custGeom>
              <a:avLst/>
              <a:gdLst/>
              <a:ahLst/>
              <a:cxnLst/>
              <a:rect r="r" b="b" t="t" l="l"/>
              <a:pathLst>
                <a:path h="2593462" w="1152445">
                  <a:moveTo>
                    <a:pt x="90234" y="0"/>
                  </a:moveTo>
                  <a:lnTo>
                    <a:pt x="1062211" y="0"/>
                  </a:lnTo>
                  <a:cubicBezTo>
                    <a:pt x="1086142" y="0"/>
                    <a:pt x="1109094" y="9507"/>
                    <a:pt x="1126016" y="26429"/>
                  </a:cubicBezTo>
                  <a:cubicBezTo>
                    <a:pt x="1142938" y="43351"/>
                    <a:pt x="1152445" y="66303"/>
                    <a:pt x="1152445" y="90234"/>
                  </a:cubicBezTo>
                  <a:lnTo>
                    <a:pt x="1152445" y="2503228"/>
                  </a:lnTo>
                  <a:cubicBezTo>
                    <a:pt x="1152445" y="2553063"/>
                    <a:pt x="1112046" y="2593462"/>
                    <a:pt x="1062211" y="2593462"/>
                  </a:cubicBezTo>
                  <a:lnTo>
                    <a:pt x="90234" y="2593462"/>
                  </a:lnTo>
                  <a:cubicBezTo>
                    <a:pt x="66303" y="2593462"/>
                    <a:pt x="43351" y="2583956"/>
                    <a:pt x="26429" y="2567033"/>
                  </a:cubicBezTo>
                  <a:cubicBezTo>
                    <a:pt x="9507" y="2550111"/>
                    <a:pt x="0" y="2527160"/>
                    <a:pt x="0" y="2503228"/>
                  </a:cubicBezTo>
                  <a:lnTo>
                    <a:pt x="0" y="90234"/>
                  </a:lnTo>
                  <a:cubicBezTo>
                    <a:pt x="0" y="66303"/>
                    <a:pt x="9507" y="43351"/>
                    <a:pt x="26429" y="26429"/>
                  </a:cubicBezTo>
                  <a:cubicBezTo>
                    <a:pt x="43351" y="9507"/>
                    <a:pt x="66303" y="0"/>
                    <a:pt x="90234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152445" cy="2641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700" y="3790660"/>
            <a:ext cx="4626792" cy="0"/>
          </a:xfrm>
          <a:prstGeom prst="line">
            <a:avLst/>
          </a:prstGeom>
          <a:ln cap="flat" w="38100">
            <a:solidFill>
              <a:srgbClr val="34343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969561">
            <a:off x="-539299" y="8143970"/>
            <a:ext cx="2167372" cy="2228660"/>
          </a:xfrm>
          <a:custGeom>
            <a:avLst/>
            <a:gdLst/>
            <a:ahLst/>
            <a:cxnLst/>
            <a:rect r="r" b="b" t="t" l="l"/>
            <a:pathLst>
              <a:path h="2228660" w="2167372">
                <a:moveTo>
                  <a:pt x="0" y="0"/>
                </a:moveTo>
                <a:lnTo>
                  <a:pt x="2167373" y="0"/>
                </a:lnTo>
                <a:lnTo>
                  <a:pt x="2167373" y="2228660"/>
                </a:lnTo>
                <a:lnTo>
                  <a:pt x="0" y="222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567187" y="1028700"/>
            <a:ext cx="1111574" cy="1479487"/>
            <a:chOff x="0" y="0"/>
            <a:chExt cx="292760" cy="3896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2760" cy="389659"/>
            </a:xfrm>
            <a:custGeom>
              <a:avLst/>
              <a:gdLst/>
              <a:ahLst/>
              <a:cxnLst/>
              <a:rect r="r" b="b" t="t" l="l"/>
              <a:pathLst>
                <a:path h="389659" w="292760">
                  <a:moveTo>
                    <a:pt x="146380" y="0"/>
                  </a:moveTo>
                  <a:lnTo>
                    <a:pt x="146380" y="0"/>
                  </a:lnTo>
                  <a:cubicBezTo>
                    <a:pt x="185203" y="0"/>
                    <a:pt x="222435" y="15422"/>
                    <a:pt x="249887" y="42874"/>
                  </a:cubicBezTo>
                  <a:cubicBezTo>
                    <a:pt x="277338" y="70325"/>
                    <a:pt x="292760" y="107558"/>
                    <a:pt x="292760" y="146380"/>
                  </a:cubicBezTo>
                  <a:lnTo>
                    <a:pt x="292760" y="243279"/>
                  </a:lnTo>
                  <a:cubicBezTo>
                    <a:pt x="292760" y="282101"/>
                    <a:pt x="277338" y="319334"/>
                    <a:pt x="249887" y="346785"/>
                  </a:cubicBezTo>
                  <a:cubicBezTo>
                    <a:pt x="222435" y="374237"/>
                    <a:pt x="185203" y="389659"/>
                    <a:pt x="146380" y="389659"/>
                  </a:cubicBezTo>
                  <a:lnTo>
                    <a:pt x="146380" y="389659"/>
                  </a:lnTo>
                  <a:cubicBezTo>
                    <a:pt x="107558" y="389659"/>
                    <a:pt x="70325" y="374237"/>
                    <a:pt x="42874" y="346785"/>
                  </a:cubicBezTo>
                  <a:cubicBezTo>
                    <a:pt x="15422" y="319334"/>
                    <a:pt x="0" y="282101"/>
                    <a:pt x="0" y="243279"/>
                  </a:cubicBezTo>
                  <a:lnTo>
                    <a:pt x="0" y="146380"/>
                  </a:lnTo>
                  <a:cubicBezTo>
                    <a:pt x="0" y="107558"/>
                    <a:pt x="15422" y="70325"/>
                    <a:pt x="42874" y="42874"/>
                  </a:cubicBezTo>
                  <a:cubicBezTo>
                    <a:pt x="70325" y="15422"/>
                    <a:pt x="107558" y="0"/>
                    <a:pt x="146380" y="0"/>
                  </a:cubicBezTo>
                  <a:close/>
                </a:path>
              </a:pathLst>
            </a:custGeom>
            <a:solidFill>
              <a:srgbClr val="85976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92760" cy="437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144000" y="3210612"/>
            <a:ext cx="3576332" cy="7076388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73" r="0" b="-1273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3340906" y="3210612"/>
            <a:ext cx="3576332" cy="7076388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273" r="0" b="-1273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028700" y="1209675"/>
            <a:ext cx="12312206" cy="138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343434"/>
                </a:solidFill>
                <a:latin typeface="Hagrid Text Bold"/>
              </a:rPr>
              <a:t>Implementation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51" y="3265515"/>
            <a:ext cx="5432117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Hagrid Text Bold"/>
              </a:rPr>
              <a:t>Login and Register Page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81554" y="4060128"/>
            <a:ext cx="8462446" cy="4099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384" indent="-194192" lvl="1">
              <a:lnSpc>
                <a:spcPts val="2518"/>
              </a:lnSpc>
              <a:buFont typeface="Arial"/>
              <a:buChar char="•"/>
            </a:pPr>
            <a:r>
              <a:rPr lang="en-US" sz="1798">
                <a:solidFill>
                  <a:srgbClr val="343434"/>
                </a:solidFill>
                <a:latin typeface="Helios Extended"/>
              </a:rPr>
              <a:t>Clean Interface: Designed for easy navigation and user-friendly experience.</a:t>
            </a:r>
          </a:p>
          <a:p>
            <a:pPr marL="388384" indent="-194192" lvl="1">
              <a:lnSpc>
                <a:spcPts val="2518"/>
              </a:lnSpc>
              <a:buFont typeface="Arial"/>
              <a:buChar char="•"/>
            </a:pPr>
            <a:r>
              <a:rPr lang="en-US" sz="1798">
                <a:solidFill>
                  <a:srgbClr val="343434"/>
                </a:solidFill>
                <a:latin typeface="Helios Extended"/>
              </a:rPr>
              <a:t>Login Form: Existing users can enter their username and password to access their account.</a:t>
            </a:r>
          </a:p>
          <a:p>
            <a:pPr marL="388384" indent="-194192" lvl="1">
              <a:lnSpc>
                <a:spcPts val="2518"/>
              </a:lnSpc>
              <a:buFont typeface="Arial"/>
              <a:buChar char="•"/>
            </a:pPr>
            <a:r>
              <a:rPr lang="en-US" sz="1798">
                <a:solidFill>
                  <a:srgbClr val="343434"/>
                </a:solidFill>
                <a:latin typeface="Helios Extended"/>
              </a:rPr>
              <a:t>Registration Form: New users can fill in their details, such as username, email, and password, to create an account.</a:t>
            </a:r>
          </a:p>
          <a:p>
            <a:pPr marL="388384" indent="-194192" lvl="1">
              <a:lnSpc>
                <a:spcPts val="2518"/>
              </a:lnSpc>
              <a:buFont typeface="Arial"/>
              <a:buChar char="•"/>
            </a:pPr>
            <a:r>
              <a:rPr lang="en-US" sz="1798">
                <a:solidFill>
                  <a:srgbClr val="343434"/>
                </a:solidFill>
                <a:latin typeface="Helios Extended"/>
              </a:rPr>
              <a:t>Social Login: Option to log in using existing Google account for quick access.</a:t>
            </a:r>
          </a:p>
          <a:p>
            <a:pPr marL="388384" indent="-194192" lvl="1">
              <a:lnSpc>
                <a:spcPts val="2518"/>
              </a:lnSpc>
              <a:buFont typeface="Arial"/>
              <a:buChar char="•"/>
            </a:pPr>
            <a:r>
              <a:rPr lang="en-US" sz="1798">
                <a:solidFill>
                  <a:srgbClr val="343434"/>
                </a:solidFill>
                <a:latin typeface="Helios Extended"/>
              </a:rPr>
              <a:t>Validation Checks: Ensure entered information is accurate and meets app's requirements.</a:t>
            </a:r>
          </a:p>
          <a:p>
            <a:pPr marL="388384" indent="-194192" lvl="1">
              <a:lnSpc>
                <a:spcPts val="2518"/>
              </a:lnSpc>
              <a:buFont typeface="Arial"/>
              <a:buChar char="•"/>
            </a:pPr>
            <a:r>
              <a:rPr lang="en-US" sz="1798">
                <a:solidFill>
                  <a:srgbClr val="343434"/>
                </a:solidFill>
                <a:latin typeface="Helios Extended"/>
              </a:rPr>
              <a:t>Google Integration: Enable users to log in/register using their Google account for seamless authentication.</a:t>
            </a:r>
          </a:p>
          <a:p>
            <a:pPr>
              <a:lnSpc>
                <a:spcPts val="2518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34327">
            <a:off x="16836846" y="1354280"/>
            <a:ext cx="1606892" cy="1652331"/>
          </a:xfrm>
          <a:custGeom>
            <a:avLst/>
            <a:gdLst/>
            <a:ahLst/>
            <a:cxnLst/>
            <a:rect r="r" b="b" t="t" l="l"/>
            <a:pathLst>
              <a:path h="1652331" w="1606892">
                <a:moveTo>
                  <a:pt x="0" y="0"/>
                </a:moveTo>
                <a:lnTo>
                  <a:pt x="1606891" y="0"/>
                </a:lnTo>
                <a:lnTo>
                  <a:pt x="1606891" y="1652330"/>
                </a:lnTo>
                <a:lnTo>
                  <a:pt x="0" y="1652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14799" y="1028700"/>
            <a:ext cx="4375690" cy="9847053"/>
            <a:chOff x="0" y="0"/>
            <a:chExt cx="1152445" cy="25934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2445" cy="2593462"/>
            </a:xfrm>
            <a:custGeom>
              <a:avLst/>
              <a:gdLst/>
              <a:ahLst/>
              <a:cxnLst/>
              <a:rect r="r" b="b" t="t" l="l"/>
              <a:pathLst>
                <a:path h="2593462" w="1152445">
                  <a:moveTo>
                    <a:pt x="90234" y="0"/>
                  </a:moveTo>
                  <a:lnTo>
                    <a:pt x="1062211" y="0"/>
                  </a:lnTo>
                  <a:cubicBezTo>
                    <a:pt x="1086142" y="0"/>
                    <a:pt x="1109094" y="9507"/>
                    <a:pt x="1126016" y="26429"/>
                  </a:cubicBezTo>
                  <a:cubicBezTo>
                    <a:pt x="1142938" y="43351"/>
                    <a:pt x="1152445" y="66303"/>
                    <a:pt x="1152445" y="90234"/>
                  </a:cubicBezTo>
                  <a:lnTo>
                    <a:pt x="1152445" y="2503228"/>
                  </a:lnTo>
                  <a:cubicBezTo>
                    <a:pt x="1152445" y="2553063"/>
                    <a:pt x="1112046" y="2593462"/>
                    <a:pt x="1062211" y="2593462"/>
                  </a:cubicBezTo>
                  <a:lnTo>
                    <a:pt x="90234" y="2593462"/>
                  </a:lnTo>
                  <a:cubicBezTo>
                    <a:pt x="66303" y="2593462"/>
                    <a:pt x="43351" y="2583956"/>
                    <a:pt x="26429" y="2567033"/>
                  </a:cubicBezTo>
                  <a:cubicBezTo>
                    <a:pt x="9507" y="2550111"/>
                    <a:pt x="0" y="2527160"/>
                    <a:pt x="0" y="2503228"/>
                  </a:cubicBezTo>
                  <a:lnTo>
                    <a:pt x="0" y="90234"/>
                  </a:lnTo>
                  <a:cubicBezTo>
                    <a:pt x="0" y="66303"/>
                    <a:pt x="9507" y="43351"/>
                    <a:pt x="26429" y="26429"/>
                  </a:cubicBezTo>
                  <a:cubicBezTo>
                    <a:pt x="43351" y="9507"/>
                    <a:pt x="66303" y="0"/>
                    <a:pt x="90234" y="0"/>
                  </a:cubicBezTo>
                  <a:close/>
                </a:path>
              </a:pathLst>
            </a:custGeom>
            <a:solidFill>
              <a:srgbClr val="D1723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152445" cy="2641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700" y="3790660"/>
            <a:ext cx="4626792" cy="0"/>
          </a:xfrm>
          <a:prstGeom prst="line">
            <a:avLst/>
          </a:prstGeom>
          <a:ln cap="flat" w="38100">
            <a:solidFill>
              <a:srgbClr val="34343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969561">
            <a:off x="-539299" y="8143970"/>
            <a:ext cx="2167372" cy="2228660"/>
          </a:xfrm>
          <a:custGeom>
            <a:avLst/>
            <a:gdLst/>
            <a:ahLst/>
            <a:cxnLst/>
            <a:rect r="r" b="b" t="t" l="l"/>
            <a:pathLst>
              <a:path h="2228660" w="2167372">
                <a:moveTo>
                  <a:pt x="0" y="0"/>
                </a:moveTo>
                <a:lnTo>
                  <a:pt x="2167373" y="0"/>
                </a:lnTo>
                <a:lnTo>
                  <a:pt x="2167373" y="2228660"/>
                </a:lnTo>
                <a:lnTo>
                  <a:pt x="0" y="222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567187" y="1028700"/>
            <a:ext cx="1111574" cy="1479487"/>
            <a:chOff x="0" y="0"/>
            <a:chExt cx="292760" cy="3896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2760" cy="389659"/>
            </a:xfrm>
            <a:custGeom>
              <a:avLst/>
              <a:gdLst/>
              <a:ahLst/>
              <a:cxnLst/>
              <a:rect r="r" b="b" t="t" l="l"/>
              <a:pathLst>
                <a:path h="389659" w="292760">
                  <a:moveTo>
                    <a:pt x="146380" y="0"/>
                  </a:moveTo>
                  <a:lnTo>
                    <a:pt x="146380" y="0"/>
                  </a:lnTo>
                  <a:cubicBezTo>
                    <a:pt x="185203" y="0"/>
                    <a:pt x="222435" y="15422"/>
                    <a:pt x="249887" y="42874"/>
                  </a:cubicBezTo>
                  <a:cubicBezTo>
                    <a:pt x="277338" y="70325"/>
                    <a:pt x="292760" y="107558"/>
                    <a:pt x="292760" y="146380"/>
                  </a:cubicBezTo>
                  <a:lnTo>
                    <a:pt x="292760" y="243279"/>
                  </a:lnTo>
                  <a:cubicBezTo>
                    <a:pt x="292760" y="282101"/>
                    <a:pt x="277338" y="319334"/>
                    <a:pt x="249887" y="346785"/>
                  </a:cubicBezTo>
                  <a:cubicBezTo>
                    <a:pt x="222435" y="374237"/>
                    <a:pt x="185203" y="389659"/>
                    <a:pt x="146380" y="389659"/>
                  </a:cubicBezTo>
                  <a:lnTo>
                    <a:pt x="146380" y="389659"/>
                  </a:lnTo>
                  <a:cubicBezTo>
                    <a:pt x="107558" y="389659"/>
                    <a:pt x="70325" y="374237"/>
                    <a:pt x="42874" y="346785"/>
                  </a:cubicBezTo>
                  <a:cubicBezTo>
                    <a:pt x="15422" y="319334"/>
                    <a:pt x="0" y="282101"/>
                    <a:pt x="0" y="243279"/>
                  </a:cubicBezTo>
                  <a:lnTo>
                    <a:pt x="0" y="146380"/>
                  </a:lnTo>
                  <a:cubicBezTo>
                    <a:pt x="0" y="107558"/>
                    <a:pt x="15422" y="70325"/>
                    <a:pt x="42874" y="42874"/>
                  </a:cubicBezTo>
                  <a:cubicBezTo>
                    <a:pt x="70325" y="15422"/>
                    <a:pt x="107558" y="0"/>
                    <a:pt x="146380" y="0"/>
                  </a:cubicBezTo>
                  <a:close/>
                </a:path>
              </a:pathLst>
            </a:custGeom>
            <a:solidFill>
              <a:srgbClr val="85976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92760" cy="437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144000" y="3210612"/>
            <a:ext cx="3576332" cy="7076388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73" r="0" b="-1273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3340906" y="3210612"/>
            <a:ext cx="3576332" cy="7076388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273" r="0" b="-1273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028700" y="1209675"/>
            <a:ext cx="12312206" cy="138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343434"/>
                </a:solidFill>
                <a:latin typeface="Hagrid Text Bold"/>
              </a:rPr>
              <a:t>Implementation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51" y="3265515"/>
            <a:ext cx="5432117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Hagrid Text Bold"/>
              </a:rPr>
              <a:t>Home Page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44387" y="4094020"/>
            <a:ext cx="8462446" cy="4090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154" indent="-226577" lvl="1">
              <a:lnSpc>
                <a:spcPts val="2938"/>
              </a:lnSpc>
              <a:buFont typeface="Arial"/>
              <a:buChar char="•"/>
            </a:pPr>
            <a:r>
              <a:rPr lang="en-US" sz="2098">
                <a:solidFill>
                  <a:srgbClr val="343434"/>
                </a:solidFill>
                <a:latin typeface="Helios Extended"/>
              </a:rPr>
              <a:t>All Blogs Display: Shows a feed of all blogs from various users for easy browsing.</a:t>
            </a:r>
          </a:p>
          <a:p>
            <a:pPr marL="453154" indent="-226577" lvl="1">
              <a:lnSpc>
                <a:spcPts val="2938"/>
              </a:lnSpc>
              <a:buFont typeface="Arial"/>
              <a:buChar char="•"/>
            </a:pPr>
            <a:r>
              <a:rPr lang="en-US" sz="2098">
                <a:solidFill>
                  <a:srgbClr val="343434"/>
                </a:solidFill>
                <a:latin typeface="Helios Extended"/>
              </a:rPr>
              <a:t>Upload Blog Button: Allows users to create and publish new blogs directly from the home page.</a:t>
            </a:r>
          </a:p>
          <a:p>
            <a:pPr marL="453154" indent="-226577" lvl="1">
              <a:lnSpc>
                <a:spcPts val="2938"/>
              </a:lnSpc>
              <a:buFont typeface="Arial"/>
              <a:buChar char="•"/>
            </a:pPr>
            <a:r>
              <a:rPr lang="en-US" sz="2098">
                <a:solidFill>
                  <a:srgbClr val="343434"/>
                </a:solidFill>
                <a:latin typeface="Helios Extended"/>
              </a:rPr>
              <a:t>Advertising Button: Provides access to advertising options for bloggers to monetize their content.</a:t>
            </a:r>
          </a:p>
          <a:p>
            <a:pPr marL="453154" indent="-226577" lvl="1">
              <a:lnSpc>
                <a:spcPts val="2938"/>
              </a:lnSpc>
              <a:buFont typeface="Arial"/>
              <a:buChar char="•"/>
            </a:pPr>
            <a:r>
              <a:rPr lang="en-US" sz="2098">
                <a:solidFill>
                  <a:srgbClr val="343434"/>
                </a:solidFill>
                <a:latin typeface="Helios Extended"/>
              </a:rPr>
              <a:t>Navigation Bar: Includes a logout button for users to securely sign out of their account.</a:t>
            </a:r>
          </a:p>
          <a:p>
            <a:pPr>
              <a:lnSpc>
                <a:spcPts val="2938"/>
              </a:lnSpc>
            </a:pPr>
          </a:p>
          <a:p>
            <a:pPr>
              <a:lnSpc>
                <a:spcPts val="2938"/>
              </a:lnSpc>
            </a:pPr>
          </a:p>
          <a:p>
            <a:pPr>
              <a:lnSpc>
                <a:spcPts val="2938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DAGBdkTbx6Q</dc:identifier>
  <dcterms:modified xsi:type="dcterms:W3CDTF">2011-08-01T06:04:30Z</dcterms:modified>
  <cp:revision>1</cp:revision>
  <dc:title>Flutter PPT</dc:title>
</cp:coreProperties>
</file>